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498" r:id="rId5"/>
    <p:sldId id="499" r:id="rId6"/>
    <p:sldId id="505" r:id="rId7"/>
    <p:sldId id="506" r:id="rId8"/>
    <p:sldId id="504" r:id="rId9"/>
    <p:sldId id="500" r:id="rId10"/>
    <p:sldId id="265" r:id="rId11"/>
    <p:sldId id="284" r:id="rId12"/>
    <p:sldId id="503" r:id="rId13"/>
    <p:sldId id="507" r:id="rId14"/>
    <p:sldId id="494" r:id="rId15"/>
    <p:sldId id="283" r:id="rId16"/>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fieldside.eu"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BB2B"/>
    <a:srgbClr val="ED254E"/>
    <a:srgbClr val="90BE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6062" autoAdjust="0"/>
  </p:normalViewPr>
  <p:slideViewPr>
    <p:cSldViewPr snapToGrid="0" showGuides="1">
      <p:cViewPr varScale="1">
        <p:scale>
          <a:sx n="92" d="100"/>
          <a:sy n="92" d="100"/>
        </p:scale>
        <p:origin x="92" y="1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01255626584297E-3"/>
          <c:y val="0"/>
          <c:w val="0.55842044330598495"/>
          <c:h val="1"/>
        </c:manualLayout>
      </c:layout>
      <c:doughnutChart>
        <c:varyColors val="1"/>
        <c:ser>
          <c:idx val="0"/>
          <c:order val="0"/>
          <c:tx>
            <c:strRef>
              <c:f>Sheet1!$B$1</c:f>
              <c:strCache>
                <c:ptCount val="1"/>
                <c:pt idx="0">
                  <c:v>Credit Facility</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704-42B9-8048-B625BB36D1A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704-42B9-8048-B625BB36D1A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704-42B9-8048-B625BB36D1A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704-42B9-8048-B625BB36D1AE}"/>
              </c:ext>
            </c:extLst>
          </c:dPt>
          <c:dLbls>
            <c:dLbl>
              <c:idx val="0"/>
              <c:tx>
                <c:rich>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r>
                      <a:rPr lang="en-US" dirty="0"/>
                      <a:t>22%</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704-42B9-8048-B625BB36D1AE}"/>
                </c:ext>
              </c:extLst>
            </c:dLbl>
            <c:dLbl>
              <c:idx val="2"/>
              <c:tx>
                <c:rich>
                  <a:bodyPr/>
                  <a:lstStyle/>
                  <a:p>
                    <a:r>
                      <a:rPr lang="en-US"/>
                      <a:t>31%</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704-42B9-8048-B625BB36D1A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4"/>
                <c:pt idx="0">
                  <c:v>Headroom</c:v>
                </c:pt>
                <c:pt idx="1">
                  <c:v>RCF</c:v>
                </c:pt>
                <c:pt idx="2">
                  <c:v>ID Line</c:v>
                </c:pt>
                <c:pt idx="3">
                  <c:v>Lease</c:v>
                </c:pt>
              </c:strCache>
            </c:strRef>
          </c:cat>
          <c:val>
            <c:numRef>
              <c:f>Sheet1!$B$2:$B$5</c:f>
              <c:numCache>
                <c:formatCode>General</c:formatCode>
                <c:ptCount val="4"/>
                <c:pt idx="0">
                  <c:v>6.3</c:v>
                </c:pt>
                <c:pt idx="1">
                  <c:v>12</c:v>
                </c:pt>
                <c:pt idx="2">
                  <c:v>10.45</c:v>
                </c:pt>
                <c:pt idx="3">
                  <c:v>2.8</c:v>
                </c:pt>
              </c:numCache>
            </c:numRef>
          </c:val>
          <c:extLst>
            <c:ext xmlns:c16="http://schemas.microsoft.com/office/drawing/2014/chart" uri="{C3380CC4-5D6E-409C-BE32-E72D297353CC}">
              <c16:uniqueId val="{00000008-9704-42B9-8048-B625BB36D1AE}"/>
            </c:ext>
          </c:extLst>
        </c:ser>
        <c:dLbls>
          <c:showLegendKey val="0"/>
          <c:showVal val="0"/>
          <c:showCatName val="0"/>
          <c:showSerName val="0"/>
          <c:showPercent val="1"/>
          <c:showBubbleSize val="0"/>
          <c:showLeaderLines val="1"/>
        </c:dLbls>
        <c:firstSliceAng val="0"/>
        <c:holeSize val="55"/>
      </c:doughnutChart>
      <c:spPr>
        <a:noFill/>
        <a:ln>
          <a:noFill/>
        </a:ln>
        <a:effectLst/>
      </c:spPr>
    </c:plotArea>
    <c:legend>
      <c:legendPos val="r"/>
      <c:layout>
        <c:manualLayout>
          <c:xMode val="edge"/>
          <c:yMode val="edge"/>
          <c:x val="0.64098167793935501"/>
          <c:y val="0.25059803209031301"/>
          <c:w val="0.33522059895933398"/>
          <c:h val="0.535344171280303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Sheet1!$F$1</c:f>
              <c:strCache>
                <c:ptCount val="1"/>
                <c:pt idx="0">
                  <c:v>Private label</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Sheet1!$E$2:$E$4</c:f>
              <c:numCache>
                <c:formatCode>General</c:formatCode>
                <c:ptCount val="3"/>
                <c:pt idx="0">
                  <c:v>2017</c:v>
                </c:pt>
                <c:pt idx="1">
                  <c:v>2018</c:v>
                </c:pt>
                <c:pt idx="2">
                  <c:v>2019</c:v>
                </c:pt>
              </c:numCache>
            </c:numRef>
          </c:cat>
          <c:val>
            <c:numRef>
              <c:f>Sheet1!$F$2:$F$4</c:f>
              <c:numCache>
                <c:formatCode>0.00%</c:formatCode>
                <c:ptCount val="3"/>
                <c:pt idx="0">
                  <c:v>0.46800000000000003</c:v>
                </c:pt>
                <c:pt idx="1">
                  <c:v>0.496</c:v>
                </c:pt>
                <c:pt idx="2">
                  <c:v>0.503</c:v>
                </c:pt>
              </c:numCache>
            </c:numRef>
          </c:val>
          <c:extLst>
            <c:ext xmlns:c16="http://schemas.microsoft.com/office/drawing/2014/chart" uri="{C3380CC4-5D6E-409C-BE32-E72D297353CC}">
              <c16:uniqueId val="{00000000-18D3-4684-9F88-4FB18FFECBF5}"/>
            </c:ext>
          </c:extLst>
        </c:ser>
        <c:ser>
          <c:idx val="1"/>
          <c:order val="1"/>
          <c:tx>
            <c:strRef>
              <c:f>Sheet1!$G$1</c:f>
              <c:strCache>
                <c:ptCount val="1"/>
                <c:pt idx="0">
                  <c:v>Branded Label</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Sheet1!$E$2:$E$4</c:f>
              <c:numCache>
                <c:formatCode>General</c:formatCode>
                <c:ptCount val="3"/>
                <c:pt idx="0">
                  <c:v>2017</c:v>
                </c:pt>
                <c:pt idx="1">
                  <c:v>2018</c:v>
                </c:pt>
                <c:pt idx="2">
                  <c:v>2019</c:v>
                </c:pt>
              </c:numCache>
            </c:numRef>
          </c:cat>
          <c:val>
            <c:numRef>
              <c:f>Sheet1!$G$2:$G$4</c:f>
              <c:numCache>
                <c:formatCode>0.00%</c:formatCode>
                <c:ptCount val="3"/>
                <c:pt idx="0">
                  <c:v>0.53200000000000003</c:v>
                </c:pt>
                <c:pt idx="1">
                  <c:v>0.504</c:v>
                </c:pt>
                <c:pt idx="2">
                  <c:v>0.497</c:v>
                </c:pt>
              </c:numCache>
            </c:numRef>
          </c:val>
          <c:extLst>
            <c:ext xmlns:c16="http://schemas.microsoft.com/office/drawing/2014/chart" uri="{C3380CC4-5D6E-409C-BE32-E72D297353CC}">
              <c16:uniqueId val="{00000001-18D3-4684-9F88-4FB18FFECBF5}"/>
            </c:ext>
          </c:extLst>
        </c:ser>
        <c:dLbls>
          <c:showLegendKey val="0"/>
          <c:showVal val="0"/>
          <c:showCatName val="0"/>
          <c:showSerName val="0"/>
          <c:showPercent val="0"/>
          <c:showBubbleSize val="0"/>
        </c:dLbls>
        <c:gapWidth val="36"/>
        <c:overlap val="-27"/>
        <c:axId val="982207295"/>
        <c:axId val="974609487"/>
      </c:barChart>
      <c:catAx>
        <c:axId val="982207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974609487"/>
        <c:crossesAt val="0.42000000000000004"/>
        <c:auto val="1"/>
        <c:lblAlgn val="ctr"/>
        <c:lblOffset val="100"/>
        <c:noMultiLvlLbl val="0"/>
      </c:catAx>
      <c:valAx>
        <c:axId val="974609487"/>
        <c:scaling>
          <c:orientation val="minMax"/>
        </c:scaling>
        <c:delete val="1"/>
        <c:axPos val="l"/>
        <c:numFmt formatCode="0.00%" sourceLinked="1"/>
        <c:majorTickMark val="none"/>
        <c:minorTickMark val="none"/>
        <c:tickLblPos val="nextTo"/>
        <c:crossAx val="9822072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Sheet1!$O$1</c:f>
              <c:strCache>
                <c:ptCount val="1"/>
                <c:pt idx="0">
                  <c:v>Private label</c:v>
                </c:pt>
              </c:strCache>
            </c:strRef>
          </c:tx>
          <c:spPr>
            <a:solidFill>
              <a:schemeClr val="accent4"/>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Sheet1!$N$2:$N$4</c:f>
              <c:numCache>
                <c:formatCode>General</c:formatCode>
                <c:ptCount val="3"/>
                <c:pt idx="0">
                  <c:v>2017</c:v>
                </c:pt>
                <c:pt idx="1">
                  <c:v>2018</c:v>
                </c:pt>
                <c:pt idx="2">
                  <c:v>2019</c:v>
                </c:pt>
              </c:numCache>
            </c:numRef>
          </c:cat>
          <c:val>
            <c:numRef>
              <c:f>Sheet1!$O$2:$O$4</c:f>
              <c:numCache>
                <c:formatCode>0.0%</c:formatCode>
                <c:ptCount val="3"/>
                <c:pt idx="0">
                  <c:v>0.438</c:v>
                </c:pt>
                <c:pt idx="1">
                  <c:v>0.46500000000000002</c:v>
                </c:pt>
                <c:pt idx="2">
                  <c:v>0.47</c:v>
                </c:pt>
              </c:numCache>
            </c:numRef>
          </c:val>
          <c:extLst>
            <c:ext xmlns:c16="http://schemas.microsoft.com/office/drawing/2014/chart" uri="{C3380CC4-5D6E-409C-BE32-E72D297353CC}">
              <c16:uniqueId val="{00000000-5434-4FE4-AC70-0D2BC9E9AF35}"/>
            </c:ext>
          </c:extLst>
        </c:ser>
        <c:ser>
          <c:idx val="1"/>
          <c:order val="1"/>
          <c:tx>
            <c:strRef>
              <c:f>Sheet1!$P$1</c:f>
              <c:strCache>
                <c:ptCount val="1"/>
                <c:pt idx="0">
                  <c:v>Branded Label</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Sheet1!$N$2:$N$4</c:f>
              <c:numCache>
                <c:formatCode>General</c:formatCode>
                <c:ptCount val="3"/>
                <c:pt idx="0">
                  <c:v>2017</c:v>
                </c:pt>
                <c:pt idx="1">
                  <c:v>2018</c:v>
                </c:pt>
                <c:pt idx="2">
                  <c:v>2019</c:v>
                </c:pt>
              </c:numCache>
            </c:numRef>
          </c:cat>
          <c:val>
            <c:numRef>
              <c:f>Sheet1!$P$2:$P$4</c:f>
              <c:numCache>
                <c:formatCode>0.0%</c:formatCode>
                <c:ptCount val="3"/>
                <c:pt idx="0">
                  <c:v>0.56200000000000006</c:v>
                </c:pt>
                <c:pt idx="1">
                  <c:v>0.53500000000000003</c:v>
                </c:pt>
                <c:pt idx="2">
                  <c:v>0.53</c:v>
                </c:pt>
              </c:numCache>
            </c:numRef>
          </c:val>
          <c:extLst>
            <c:ext xmlns:c16="http://schemas.microsoft.com/office/drawing/2014/chart" uri="{C3380CC4-5D6E-409C-BE32-E72D297353CC}">
              <c16:uniqueId val="{00000001-5434-4FE4-AC70-0D2BC9E9AF35}"/>
            </c:ext>
          </c:extLst>
        </c:ser>
        <c:dLbls>
          <c:showLegendKey val="0"/>
          <c:showVal val="0"/>
          <c:showCatName val="0"/>
          <c:showSerName val="0"/>
          <c:showPercent val="0"/>
          <c:showBubbleSize val="0"/>
        </c:dLbls>
        <c:gapWidth val="36"/>
        <c:overlap val="-27"/>
        <c:axId val="982182287"/>
        <c:axId val="805658399"/>
      </c:barChart>
      <c:catAx>
        <c:axId val="98218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n-US"/>
          </a:p>
        </c:txPr>
        <c:crossAx val="805658399"/>
        <c:crosses val="autoZero"/>
        <c:auto val="1"/>
        <c:lblAlgn val="ctr"/>
        <c:lblOffset val="100"/>
        <c:noMultiLvlLbl val="0"/>
      </c:catAx>
      <c:valAx>
        <c:axId val="805658399"/>
        <c:scaling>
          <c:orientation val="minMax"/>
          <c:min val="0.4"/>
        </c:scaling>
        <c:delete val="1"/>
        <c:axPos val="l"/>
        <c:numFmt formatCode="0.0%" sourceLinked="1"/>
        <c:majorTickMark val="none"/>
        <c:minorTickMark val="none"/>
        <c:tickLblPos val="nextTo"/>
        <c:crossAx val="982182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idx="1"/>
          </p:nvPr>
        </p:nvSpPr>
        <p:spPr>
          <a:xfrm>
            <a:off x="3884614" y="0"/>
            <a:ext cx="2971800" cy="499012"/>
          </a:xfrm>
          <a:prstGeom prst="rect">
            <a:avLst/>
          </a:prstGeom>
        </p:spPr>
        <p:txBody>
          <a:bodyPr vert="horz" lIns="91870" tIns="45935" rIns="91870" bIns="45935" rtlCol="0"/>
          <a:lstStyle>
            <a:lvl1pPr algn="r">
              <a:defRPr sz="1200"/>
            </a:lvl1pPr>
          </a:lstStyle>
          <a:p>
            <a:fld id="{8555F394-24CA-4C66-B0C3-6F6B362396FA}" type="datetimeFigureOut">
              <a:rPr lang="en-GB" smtClean="0"/>
              <a:t>06/09/2019</a:t>
            </a:fld>
            <a:endParaRPr lang="en-GB"/>
          </a:p>
        </p:txBody>
      </p:sp>
      <p:sp>
        <p:nvSpPr>
          <p:cNvPr id="4" name="Slide Image Placeholder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endParaRPr lang="en-GB"/>
          </a:p>
        </p:txBody>
      </p:sp>
      <p:sp>
        <p:nvSpPr>
          <p:cNvPr id="5" name="Notes Placeholder 4"/>
          <p:cNvSpPr>
            <a:spLocks noGrp="1"/>
          </p:cNvSpPr>
          <p:nvPr>
            <p:ph type="body" sz="quarter" idx="3"/>
          </p:nvPr>
        </p:nvSpPr>
        <p:spPr>
          <a:xfrm>
            <a:off x="685801" y="4786362"/>
            <a:ext cx="5486400" cy="3916115"/>
          </a:xfrm>
          <a:prstGeom prst="rect">
            <a:avLst/>
          </a:prstGeom>
        </p:spPr>
        <p:txBody>
          <a:bodyPr vert="horz" lIns="91870" tIns="45935" rIns="91870" bIns="4593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9"/>
            <a:ext cx="2971800" cy="499011"/>
          </a:xfrm>
          <a:prstGeom prst="rect">
            <a:avLst/>
          </a:prstGeom>
        </p:spPr>
        <p:txBody>
          <a:bodyPr vert="horz" lIns="91870" tIns="45935" rIns="91870" bIns="45935"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870" tIns="45935" rIns="91870" bIns="45935" rtlCol="0" anchor="b"/>
          <a:lstStyle>
            <a:lvl1pPr algn="r">
              <a:defRPr sz="1200"/>
            </a:lvl1pPr>
          </a:lstStyle>
          <a:p>
            <a:fld id="{8345BE72-0B33-4A9A-AFDB-3DEEE5176CF9}" type="slidenum">
              <a:rPr lang="en-GB" smtClean="0"/>
              <a:t>‹#›</a:t>
            </a:fld>
            <a:endParaRPr lang="en-GB"/>
          </a:p>
        </p:txBody>
      </p:sp>
    </p:spTree>
    <p:extLst>
      <p:ext uri="{BB962C8B-B14F-4D97-AF65-F5344CB8AC3E}">
        <p14:creationId xmlns:p14="http://schemas.microsoft.com/office/powerpoint/2010/main" val="412594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4">
            <a:extLst>
              <a:ext uri="{FF2B5EF4-FFF2-40B4-BE49-F238E27FC236}">
                <a16:creationId xmlns:a16="http://schemas.microsoft.com/office/drawing/2014/main" id="{EA98F458-FAC5-469F-B2A9-562915C2F1AD}"/>
              </a:ext>
            </a:extLst>
          </p:cNvPr>
          <p:cNvGrpSpPr>
            <a:grpSpLocks noChangeAspect="1"/>
          </p:cNvGrpSpPr>
          <p:nvPr userDrawn="1"/>
        </p:nvGrpSpPr>
        <p:grpSpPr bwMode="auto">
          <a:xfrm>
            <a:off x="541338" y="2608026"/>
            <a:ext cx="6153925" cy="4259499"/>
            <a:chOff x="724" y="0"/>
            <a:chExt cx="6250" cy="4326"/>
          </a:xfrm>
          <a:solidFill>
            <a:schemeClr val="accent1"/>
          </a:solidFill>
        </p:grpSpPr>
        <p:sp>
          <p:nvSpPr>
            <p:cNvPr id="16" name="Freeform 5">
              <a:extLst>
                <a:ext uri="{FF2B5EF4-FFF2-40B4-BE49-F238E27FC236}">
                  <a16:creationId xmlns:a16="http://schemas.microsoft.com/office/drawing/2014/main" id="{655DB067-55B3-4698-A287-02DC0BEB2BA6}"/>
                </a:ext>
              </a:extLst>
            </p:cNvPr>
            <p:cNvSpPr>
              <a:spLocks noEditPoints="1"/>
            </p:cNvSpPr>
            <p:nvPr userDrawn="1"/>
          </p:nvSpPr>
          <p:spPr bwMode="auto">
            <a:xfrm>
              <a:off x="1549" y="0"/>
              <a:ext cx="5425" cy="4326"/>
            </a:xfrm>
            <a:custGeom>
              <a:avLst/>
              <a:gdLst>
                <a:gd name="T0" fmla="*/ 4271 w 10311"/>
                <a:gd name="T1" fmla="*/ 3510 h 8221"/>
                <a:gd name="T2" fmla="*/ 3856 w 10311"/>
                <a:gd name="T3" fmla="*/ 4264 h 8221"/>
                <a:gd name="T4" fmla="*/ 4424 w 10311"/>
                <a:gd name="T5" fmla="*/ 4637 h 8221"/>
                <a:gd name="T6" fmla="*/ 4920 w 10311"/>
                <a:gd name="T7" fmla="*/ 3972 h 8221"/>
                <a:gd name="T8" fmla="*/ 3008 w 10311"/>
                <a:gd name="T9" fmla="*/ 6944 h 8221"/>
                <a:gd name="T10" fmla="*/ 2802 w 10311"/>
                <a:gd name="T11" fmla="*/ 4919 h 8221"/>
                <a:gd name="T12" fmla="*/ 2435 w 10311"/>
                <a:gd name="T13" fmla="*/ 5364 h 8221"/>
                <a:gd name="T14" fmla="*/ 1865 w 10311"/>
                <a:gd name="T15" fmla="*/ 7456 h 8221"/>
                <a:gd name="T16" fmla="*/ 1796 w 10311"/>
                <a:gd name="T17" fmla="*/ 8205 h 8221"/>
                <a:gd name="T18" fmla="*/ 634 w 10311"/>
                <a:gd name="T19" fmla="*/ 5947 h 8221"/>
                <a:gd name="T20" fmla="*/ 59 w 10311"/>
                <a:gd name="T21" fmla="*/ 5421 h 8221"/>
                <a:gd name="T22" fmla="*/ 68 w 10311"/>
                <a:gd name="T23" fmla="*/ 4286 h 8221"/>
                <a:gd name="T24" fmla="*/ 1287 w 10311"/>
                <a:gd name="T25" fmla="*/ 4716 h 8221"/>
                <a:gd name="T26" fmla="*/ 1933 w 10311"/>
                <a:gd name="T27" fmla="*/ 3937 h 8221"/>
                <a:gd name="T28" fmla="*/ 519 w 10311"/>
                <a:gd name="T29" fmla="*/ 3310 h 8221"/>
                <a:gd name="T30" fmla="*/ 20 w 10311"/>
                <a:gd name="T31" fmla="*/ 2246 h 8221"/>
                <a:gd name="T32" fmla="*/ 387 w 10311"/>
                <a:gd name="T33" fmla="*/ 2171 h 8221"/>
                <a:gd name="T34" fmla="*/ 2783 w 10311"/>
                <a:gd name="T35" fmla="*/ 3049 h 8221"/>
                <a:gd name="T36" fmla="*/ 3652 w 10311"/>
                <a:gd name="T37" fmla="*/ 2486 h 8221"/>
                <a:gd name="T38" fmla="*/ 1620 w 10311"/>
                <a:gd name="T39" fmla="*/ 1355 h 8221"/>
                <a:gd name="T40" fmla="*/ 77 w 10311"/>
                <a:gd name="T41" fmla="*/ 1131 h 8221"/>
                <a:gd name="T42" fmla="*/ 74 w 10311"/>
                <a:gd name="T43" fmla="*/ 9 h 8221"/>
                <a:gd name="T44" fmla="*/ 2116 w 10311"/>
                <a:gd name="T45" fmla="*/ 283 h 8221"/>
                <a:gd name="T46" fmla="*/ 4369 w 10311"/>
                <a:gd name="T47" fmla="*/ 1447 h 8221"/>
                <a:gd name="T48" fmla="*/ 5854 w 10311"/>
                <a:gd name="T49" fmla="*/ 1692 h 8221"/>
                <a:gd name="T50" fmla="*/ 7007 w 10311"/>
                <a:gd name="T51" fmla="*/ 1581 h 8221"/>
                <a:gd name="T52" fmla="*/ 9668 w 10311"/>
                <a:gd name="T53" fmla="*/ 1567 h 8221"/>
                <a:gd name="T54" fmla="*/ 10261 w 10311"/>
                <a:gd name="T55" fmla="*/ 2168 h 8221"/>
                <a:gd name="T56" fmla="*/ 8823 w 10311"/>
                <a:gd name="T57" fmla="*/ 2747 h 8221"/>
                <a:gd name="T58" fmla="*/ 6190 w 10311"/>
                <a:gd name="T59" fmla="*/ 2805 h 8221"/>
                <a:gd name="T60" fmla="*/ 6096 w 10311"/>
                <a:gd name="T61" fmla="*/ 3539 h 8221"/>
                <a:gd name="T62" fmla="*/ 6613 w 10311"/>
                <a:gd name="T63" fmla="*/ 3743 h 8221"/>
                <a:gd name="T64" fmla="*/ 10225 w 10311"/>
                <a:gd name="T65" fmla="*/ 4059 h 8221"/>
                <a:gd name="T66" fmla="*/ 8530 w 10311"/>
                <a:gd name="T67" fmla="*/ 4846 h 8221"/>
                <a:gd name="T68" fmla="*/ 6590 w 10311"/>
                <a:gd name="T69" fmla="*/ 4908 h 8221"/>
                <a:gd name="T70" fmla="*/ 6609 w 10311"/>
                <a:gd name="T71" fmla="*/ 5331 h 8221"/>
                <a:gd name="T72" fmla="*/ 6692 w 10311"/>
                <a:gd name="T73" fmla="*/ 5934 h 8221"/>
                <a:gd name="T74" fmla="*/ 9077 w 10311"/>
                <a:gd name="T75" fmla="*/ 5872 h 8221"/>
                <a:gd name="T76" fmla="*/ 10175 w 10311"/>
                <a:gd name="T77" fmla="*/ 6121 h 8221"/>
                <a:gd name="T78" fmla="*/ 9653 w 10311"/>
                <a:gd name="T79" fmla="*/ 7023 h 8221"/>
                <a:gd name="T80" fmla="*/ 6661 w 10311"/>
                <a:gd name="T81" fmla="*/ 7452 h 8221"/>
                <a:gd name="T82" fmla="*/ 6471 w 10311"/>
                <a:gd name="T83" fmla="*/ 8205 h 8221"/>
                <a:gd name="T84" fmla="*/ 5379 w 10311"/>
                <a:gd name="T85" fmla="*/ 6064 h 8221"/>
                <a:gd name="T86" fmla="*/ 5335 w 10311"/>
                <a:gd name="T87" fmla="*/ 5447 h 8221"/>
                <a:gd name="T88" fmla="*/ 4336 w 10311"/>
                <a:gd name="T89" fmla="*/ 6834 h 8221"/>
                <a:gd name="T90" fmla="*/ 4161 w 10311"/>
                <a:gd name="T91" fmla="*/ 8205 h 8221"/>
                <a:gd name="T92" fmla="*/ 3008 w 10311"/>
                <a:gd name="T93" fmla="*/ 6944 h 8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11" h="8221">
                  <a:moveTo>
                    <a:pt x="4544" y="3353"/>
                  </a:moveTo>
                  <a:cubicBezTo>
                    <a:pt x="4524" y="3362"/>
                    <a:pt x="4508" y="3368"/>
                    <a:pt x="4494" y="3376"/>
                  </a:cubicBezTo>
                  <a:cubicBezTo>
                    <a:pt x="4419" y="3420"/>
                    <a:pt x="4343" y="3462"/>
                    <a:pt x="4271" y="3510"/>
                  </a:cubicBezTo>
                  <a:cubicBezTo>
                    <a:pt x="4090" y="3628"/>
                    <a:pt x="3909" y="3747"/>
                    <a:pt x="3732" y="3870"/>
                  </a:cubicBezTo>
                  <a:cubicBezTo>
                    <a:pt x="3649" y="3927"/>
                    <a:pt x="3654" y="3934"/>
                    <a:pt x="3708" y="4017"/>
                  </a:cubicBezTo>
                  <a:cubicBezTo>
                    <a:pt x="3763" y="4096"/>
                    <a:pt x="3813" y="4179"/>
                    <a:pt x="3856" y="4264"/>
                  </a:cubicBezTo>
                  <a:cubicBezTo>
                    <a:pt x="3957" y="4452"/>
                    <a:pt x="4038" y="4649"/>
                    <a:pt x="4099" y="4852"/>
                  </a:cubicBezTo>
                  <a:cubicBezTo>
                    <a:pt x="4112" y="4902"/>
                    <a:pt x="4129" y="4889"/>
                    <a:pt x="4158" y="4864"/>
                  </a:cubicBezTo>
                  <a:cubicBezTo>
                    <a:pt x="4246" y="4788"/>
                    <a:pt x="4336" y="4713"/>
                    <a:pt x="4424" y="4637"/>
                  </a:cubicBezTo>
                  <a:cubicBezTo>
                    <a:pt x="4601" y="4485"/>
                    <a:pt x="4796" y="4352"/>
                    <a:pt x="5006" y="4240"/>
                  </a:cubicBezTo>
                  <a:cubicBezTo>
                    <a:pt x="5038" y="4223"/>
                    <a:pt x="5040" y="4209"/>
                    <a:pt x="5023" y="4179"/>
                  </a:cubicBezTo>
                  <a:cubicBezTo>
                    <a:pt x="4986" y="4112"/>
                    <a:pt x="4953" y="4042"/>
                    <a:pt x="4920" y="3972"/>
                  </a:cubicBezTo>
                  <a:cubicBezTo>
                    <a:pt x="4821" y="3768"/>
                    <a:pt x="4707" y="3570"/>
                    <a:pt x="4577" y="3381"/>
                  </a:cubicBezTo>
                  <a:cubicBezTo>
                    <a:pt x="4567" y="3370"/>
                    <a:pt x="4556" y="3361"/>
                    <a:pt x="4544" y="3353"/>
                  </a:cubicBezTo>
                  <a:moveTo>
                    <a:pt x="3008" y="6944"/>
                  </a:moveTo>
                  <a:cubicBezTo>
                    <a:pt x="3008" y="6594"/>
                    <a:pt x="3008" y="6245"/>
                    <a:pt x="3008" y="5895"/>
                  </a:cubicBezTo>
                  <a:cubicBezTo>
                    <a:pt x="3008" y="5586"/>
                    <a:pt x="2950" y="5279"/>
                    <a:pt x="2836" y="4988"/>
                  </a:cubicBezTo>
                  <a:cubicBezTo>
                    <a:pt x="2826" y="4965"/>
                    <a:pt x="2815" y="4941"/>
                    <a:pt x="2802" y="4919"/>
                  </a:cubicBezTo>
                  <a:cubicBezTo>
                    <a:pt x="2791" y="4900"/>
                    <a:pt x="2779" y="4882"/>
                    <a:pt x="2767" y="4864"/>
                  </a:cubicBezTo>
                  <a:cubicBezTo>
                    <a:pt x="2752" y="4879"/>
                    <a:pt x="2738" y="4894"/>
                    <a:pt x="2726" y="4911"/>
                  </a:cubicBezTo>
                  <a:cubicBezTo>
                    <a:pt x="2628" y="5061"/>
                    <a:pt x="2521" y="5208"/>
                    <a:pt x="2435" y="5364"/>
                  </a:cubicBezTo>
                  <a:cubicBezTo>
                    <a:pt x="2250" y="5702"/>
                    <a:pt x="2110" y="6059"/>
                    <a:pt x="2019" y="6428"/>
                  </a:cubicBezTo>
                  <a:cubicBezTo>
                    <a:pt x="1973" y="6618"/>
                    <a:pt x="1931" y="6810"/>
                    <a:pt x="1901" y="7004"/>
                  </a:cubicBezTo>
                  <a:cubicBezTo>
                    <a:pt x="1878" y="7153"/>
                    <a:pt x="1873" y="7305"/>
                    <a:pt x="1865" y="7456"/>
                  </a:cubicBezTo>
                  <a:cubicBezTo>
                    <a:pt x="1856" y="7628"/>
                    <a:pt x="1851" y="7801"/>
                    <a:pt x="1848" y="7974"/>
                  </a:cubicBezTo>
                  <a:cubicBezTo>
                    <a:pt x="1850" y="8027"/>
                    <a:pt x="1855" y="8081"/>
                    <a:pt x="1864" y="8134"/>
                  </a:cubicBezTo>
                  <a:cubicBezTo>
                    <a:pt x="1873" y="8195"/>
                    <a:pt x="1865" y="8205"/>
                    <a:pt x="1796" y="8205"/>
                  </a:cubicBezTo>
                  <a:cubicBezTo>
                    <a:pt x="1434" y="8206"/>
                    <a:pt x="1073" y="8206"/>
                    <a:pt x="712" y="8205"/>
                  </a:cubicBezTo>
                  <a:cubicBezTo>
                    <a:pt x="636" y="8205"/>
                    <a:pt x="636" y="8205"/>
                    <a:pt x="636" y="8132"/>
                  </a:cubicBezTo>
                  <a:cubicBezTo>
                    <a:pt x="636" y="7404"/>
                    <a:pt x="638" y="6676"/>
                    <a:pt x="634" y="5947"/>
                  </a:cubicBezTo>
                  <a:cubicBezTo>
                    <a:pt x="644" y="5802"/>
                    <a:pt x="579" y="5661"/>
                    <a:pt x="458" y="5565"/>
                  </a:cubicBezTo>
                  <a:cubicBezTo>
                    <a:pt x="410" y="5531"/>
                    <a:pt x="356" y="5504"/>
                    <a:pt x="299" y="5485"/>
                  </a:cubicBezTo>
                  <a:cubicBezTo>
                    <a:pt x="221" y="5458"/>
                    <a:pt x="140" y="5442"/>
                    <a:pt x="59" y="5421"/>
                  </a:cubicBezTo>
                  <a:cubicBezTo>
                    <a:pt x="25" y="5418"/>
                    <a:pt x="0" y="5390"/>
                    <a:pt x="4" y="5358"/>
                  </a:cubicBezTo>
                  <a:cubicBezTo>
                    <a:pt x="5" y="5019"/>
                    <a:pt x="5" y="4679"/>
                    <a:pt x="3" y="4340"/>
                  </a:cubicBezTo>
                  <a:cubicBezTo>
                    <a:pt x="3" y="4293"/>
                    <a:pt x="24" y="4281"/>
                    <a:pt x="68" y="4286"/>
                  </a:cubicBezTo>
                  <a:cubicBezTo>
                    <a:pt x="198" y="4303"/>
                    <a:pt x="330" y="4311"/>
                    <a:pt x="457" y="4339"/>
                  </a:cubicBezTo>
                  <a:cubicBezTo>
                    <a:pt x="760" y="4402"/>
                    <a:pt x="1042" y="4529"/>
                    <a:pt x="1281" y="4711"/>
                  </a:cubicBezTo>
                  <a:cubicBezTo>
                    <a:pt x="1283" y="4712"/>
                    <a:pt x="1285" y="4714"/>
                    <a:pt x="1287" y="4716"/>
                  </a:cubicBezTo>
                  <a:cubicBezTo>
                    <a:pt x="1340" y="4750"/>
                    <a:pt x="1349" y="4749"/>
                    <a:pt x="1383" y="4700"/>
                  </a:cubicBezTo>
                  <a:cubicBezTo>
                    <a:pt x="1503" y="4526"/>
                    <a:pt x="1623" y="4352"/>
                    <a:pt x="1745" y="4180"/>
                  </a:cubicBezTo>
                  <a:cubicBezTo>
                    <a:pt x="1804" y="4097"/>
                    <a:pt x="1869" y="4017"/>
                    <a:pt x="1933" y="3937"/>
                  </a:cubicBezTo>
                  <a:cubicBezTo>
                    <a:pt x="1954" y="3911"/>
                    <a:pt x="1955" y="3901"/>
                    <a:pt x="1924" y="3877"/>
                  </a:cubicBezTo>
                  <a:cubicBezTo>
                    <a:pt x="1697" y="3708"/>
                    <a:pt x="1442" y="3572"/>
                    <a:pt x="1168" y="3476"/>
                  </a:cubicBezTo>
                  <a:cubicBezTo>
                    <a:pt x="958" y="3402"/>
                    <a:pt x="741" y="3346"/>
                    <a:pt x="519" y="3310"/>
                  </a:cubicBezTo>
                  <a:cubicBezTo>
                    <a:pt x="389" y="3291"/>
                    <a:pt x="257" y="3280"/>
                    <a:pt x="126" y="3277"/>
                  </a:cubicBezTo>
                  <a:cubicBezTo>
                    <a:pt x="25" y="3271"/>
                    <a:pt x="22" y="3272"/>
                    <a:pt x="22" y="3179"/>
                  </a:cubicBezTo>
                  <a:cubicBezTo>
                    <a:pt x="21" y="2868"/>
                    <a:pt x="24" y="2557"/>
                    <a:pt x="20" y="2246"/>
                  </a:cubicBezTo>
                  <a:cubicBezTo>
                    <a:pt x="19" y="2191"/>
                    <a:pt x="38" y="2166"/>
                    <a:pt x="93" y="2163"/>
                  </a:cubicBezTo>
                  <a:cubicBezTo>
                    <a:pt x="155" y="2159"/>
                    <a:pt x="217" y="2157"/>
                    <a:pt x="279" y="2158"/>
                  </a:cubicBezTo>
                  <a:cubicBezTo>
                    <a:pt x="315" y="2159"/>
                    <a:pt x="351" y="2170"/>
                    <a:pt x="387" y="2171"/>
                  </a:cubicBezTo>
                  <a:cubicBezTo>
                    <a:pt x="633" y="2178"/>
                    <a:pt x="877" y="2212"/>
                    <a:pt x="1114" y="2273"/>
                  </a:cubicBezTo>
                  <a:cubicBezTo>
                    <a:pt x="1372" y="2336"/>
                    <a:pt x="1623" y="2421"/>
                    <a:pt x="1863" y="2527"/>
                  </a:cubicBezTo>
                  <a:cubicBezTo>
                    <a:pt x="2188" y="2672"/>
                    <a:pt x="2496" y="2847"/>
                    <a:pt x="2783" y="3049"/>
                  </a:cubicBezTo>
                  <a:cubicBezTo>
                    <a:pt x="2815" y="3072"/>
                    <a:pt x="2829" y="3072"/>
                    <a:pt x="2859" y="3049"/>
                  </a:cubicBezTo>
                  <a:cubicBezTo>
                    <a:pt x="2933" y="2991"/>
                    <a:pt x="3012" y="2938"/>
                    <a:pt x="3089" y="2883"/>
                  </a:cubicBezTo>
                  <a:cubicBezTo>
                    <a:pt x="3276" y="2750"/>
                    <a:pt x="3461" y="2614"/>
                    <a:pt x="3652" y="2486"/>
                  </a:cubicBezTo>
                  <a:cubicBezTo>
                    <a:pt x="3703" y="2452"/>
                    <a:pt x="3686" y="2440"/>
                    <a:pt x="3657" y="2413"/>
                  </a:cubicBezTo>
                  <a:cubicBezTo>
                    <a:pt x="3455" y="2228"/>
                    <a:pt x="3231" y="2064"/>
                    <a:pt x="2991" y="1922"/>
                  </a:cubicBezTo>
                  <a:cubicBezTo>
                    <a:pt x="2568" y="1672"/>
                    <a:pt x="2106" y="1480"/>
                    <a:pt x="1620" y="1355"/>
                  </a:cubicBezTo>
                  <a:cubicBezTo>
                    <a:pt x="1406" y="1301"/>
                    <a:pt x="1188" y="1257"/>
                    <a:pt x="969" y="1224"/>
                  </a:cubicBezTo>
                  <a:cubicBezTo>
                    <a:pt x="802" y="1196"/>
                    <a:pt x="632" y="1179"/>
                    <a:pt x="463" y="1161"/>
                  </a:cubicBezTo>
                  <a:cubicBezTo>
                    <a:pt x="335" y="1148"/>
                    <a:pt x="206" y="1138"/>
                    <a:pt x="77" y="1131"/>
                  </a:cubicBezTo>
                  <a:cubicBezTo>
                    <a:pt x="41" y="1128"/>
                    <a:pt x="20" y="1126"/>
                    <a:pt x="21" y="1085"/>
                  </a:cubicBezTo>
                  <a:cubicBezTo>
                    <a:pt x="22" y="742"/>
                    <a:pt x="22" y="400"/>
                    <a:pt x="21" y="58"/>
                  </a:cubicBezTo>
                  <a:cubicBezTo>
                    <a:pt x="21" y="21"/>
                    <a:pt x="33" y="9"/>
                    <a:pt x="74" y="9"/>
                  </a:cubicBezTo>
                  <a:cubicBezTo>
                    <a:pt x="250" y="11"/>
                    <a:pt x="427" y="0"/>
                    <a:pt x="603" y="13"/>
                  </a:cubicBezTo>
                  <a:cubicBezTo>
                    <a:pt x="814" y="27"/>
                    <a:pt x="1023" y="62"/>
                    <a:pt x="1234" y="87"/>
                  </a:cubicBezTo>
                  <a:cubicBezTo>
                    <a:pt x="1534" y="127"/>
                    <a:pt x="1829" y="192"/>
                    <a:pt x="2116" y="283"/>
                  </a:cubicBezTo>
                  <a:cubicBezTo>
                    <a:pt x="2342" y="350"/>
                    <a:pt x="2562" y="438"/>
                    <a:pt x="2782" y="523"/>
                  </a:cubicBezTo>
                  <a:cubicBezTo>
                    <a:pt x="3161" y="673"/>
                    <a:pt x="3520" y="860"/>
                    <a:pt x="3853" y="1082"/>
                  </a:cubicBezTo>
                  <a:cubicBezTo>
                    <a:pt x="4030" y="1198"/>
                    <a:pt x="4204" y="1319"/>
                    <a:pt x="4369" y="1447"/>
                  </a:cubicBezTo>
                  <a:cubicBezTo>
                    <a:pt x="4545" y="1584"/>
                    <a:pt x="4710" y="1733"/>
                    <a:pt x="4878" y="1878"/>
                  </a:cubicBezTo>
                  <a:cubicBezTo>
                    <a:pt x="4902" y="1904"/>
                    <a:pt x="4942" y="1912"/>
                    <a:pt x="4975" y="1898"/>
                  </a:cubicBezTo>
                  <a:cubicBezTo>
                    <a:pt x="5263" y="1812"/>
                    <a:pt x="5557" y="1743"/>
                    <a:pt x="5854" y="1692"/>
                  </a:cubicBezTo>
                  <a:cubicBezTo>
                    <a:pt x="5983" y="1668"/>
                    <a:pt x="6114" y="1657"/>
                    <a:pt x="6244" y="1643"/>
                  </a:cubicBezTo>
                  <a:cubicBezTo>
                    <a:pt x="6417" y="1625"/>
                    <a:pt x="6590" y="1611"/>
                    <a:pt x="6763" y="1596"/>
                  </a:cubicBezTo>
                  <a:cubicBezTo>
                    <a:pt x="6844" y="1589"/>
                    <a:pt x="6926" y="1584"/>
                    <a:pt x="7007" y="1581"/>
                  </a:cubicBezTo>
                  <a:cubicBezTo>
                    <a:pt x="7216" y="1575"/>
                    <a:pt x="7426" y="1570"/>
                    <a:pt x="7635" y="1565"/>
                  </a:cubicBezTo>
                  <a:cubicBezTo>
                    <a:pt x="7842" y="1560"/>
                    <a:pt x="8048" y="1550"/>
                    <a:pt x="8255" y="1550"/>
                  </a:cubicBezTo>
                  <a:cubicBezTo>
                    <a:pt x="8726" y="1552"/>
                    <a:pt x="9197" y="1558"/>
                    <a:pt x="9668" y="1567"/>
                  </a:cubicBezTo>
                  <a:cubicBezTo>
                    <a:pt x="9791" y="1572"/>
                    <a:pt x="9910" y="1610"/>
                    <a:pt x="10010" y="1675"/>
                  </a:cubicBezTo>
                  <a:cubicBezTo>
                    <a:pt x="10128" y="1741"/>
                    <a:pt x="10214" y="1846"/>
                    <a:pt x="10249" y="1968"/>
                  </a:cubicBezTo>
                  <a:cubicBezTo>
                    <a:pt x="10258" y="2034"/>
                    <a:pt x="10262" y="2101"/>
                    <a:pt x="10261" y="2168"/>
                  </a:cubicBezTo>
                  <a:cubicBezTo>
                    <a:pt x="10274" y="2268"/>
                    <a:pt x="10250" y="2369"/>
                    <a:pt x="10191" y="2454"/>
                  </a:cubicBezTo>
                  <a:cubicBezTo>
                    <a:pt x="10091" y="2618"/>
                    <a:pt x="9904" y="2723"/>
                    <a:pt x="9699" y="2731"/>
                  </a:cubicBezTo>
                  <a:cubicBezTo>
                    <a:pt x="9407" y="2738"/>
                    <a:pt x="9115" y="2742"/>
                    <a:pt x="8823" y="2747"/>
                  </a:cubicBezTo>
                  <a:cubicBezTo>
                    <a:pt x="8732" y="2748"/>
                    <a:pt x="8641" y="2748"/>
                    <a:pt x="8550" y="2747"/>
                  </a:cubicBezTo>
                  <a:cubicBezTo>
                    <a:pt x="7982" y="2742"/>
                    <a:pt x="7415" y="2731"/>
                    <a:pt x="6847" y="2734"/>
                  </a:cubicBezTo>
                  <a:cubicBezTo>
                    <a:pt x="6626" y="2734"/>
                    <a:pt x="6405" y="2757"/>
                    <a:pt x="6190" y="2805"/>
                  </a:cubicBezTo>
                  <a:cubicBezTo>
                    <a:pt x="6053" y="2836"/>
                    <a:pt x="5913" y="2862"/>
                    <a:pt x="5774" y="2886"/>
                  </a:cubicBezTo>
                  <a:cubicBezTo>
                    <a:pt x="5726" y="2894"/>
                    <a:pt x="5735" y="2909"/>
                    <a:pt x="5751" y="2937"/>
                  </a:cubicBezTo>
                  <a:cubicBezTo>
                    <a:pt x="5867" y="3138"/>
                    <a:pt x="5983" y="3338"/>
                    <a:pt x="6096" y="3539"/>
                  </a:cubicBezTo>
                  <a:cubicBezTo>
                    <a:pt x="6130" y="3600"/>
                    <a:pt x="6155" y="3665"/>
                    <a:pt x="6183" y="3728"/>
                  </a:cubicBezTo>
                  <a:cubicBezTo>
                    <a:pt x="6209" y="3789"/>
                    <a:pt x="6227" y="3795"/>
                    <a:pt x="6299" y="3783"/>
                  </a:cubicBezTo>
                  <a:cubicBezTo>
                    <a:pt x="6403" y="3767"/>
                    <a:pt x="6508" y="3750"/>
                    <a:pt x="6613" y="3743"/>
                  </a:cubicBezTo>
                  <a:cubicBezTo>
                    <a:pt x="7617" y="3674"/>
                    <a:pt x="8623" y="3726"/>
                    <a:pt x="9627" y="3714"/>
                  </a:cubicBezTo>
                  <a:cubicBezTo>
                    <a:pt x="9779" y="3706"/>
                    <a:pt x="9929" y="3748"/>
                    <a:pt x="10050" y="3832"/>
                  </a:cubicBezTo>
                  <a:cubicBezTo>
                    <a:pt x="10131" y="3892"/>
                    <a:pt x="10191" y="3970"/>
                    <a:pt x="10225" y="4059"/>
                  </a:cubicBezTo>
                  <a:cubicBezTo>
                    <a:pt x="10311" y="4253"/>
                    <a:pt x="10284" y="4474"/>
                    <a:pt x="10155" y="4647"/>
                  </a:cubicBezTo>
                  <a:cubicBezTo>
                    <a:pt x="10087" y="4756"/>
                    <a:pt x="9961" y="4826"/>
                    <a:pt x="9823" y="4831"/>
                  </a:cubicBezTo>
                  <a:cubicBezTo>
                    <a:pt x="9392" y="4835"/>
                    <a:pt x="8961" y="4842"/>
                    <a:pt x="8530" y="4846"/>
                  </a:cubicBezTo>
                  <a:cubicBezTo>
                    <a:pt x="8231" y="4848"/>
                    <a:pt x="7933" y="4845"/>
                    <a:pt x="7634" y="4847"/>
                  </a:cubicBezTo>
                  <a:cubicBezTo>
                    <a:pt x="7439" y="4849"/>
                    <a:pt x="7244" y="4852"/>
                    <a:pt x="7049" y="4863"/>
                  </a:cubicBezTo>
                  <a:cubicBezTo>
                    <a:pt x="6895" y="4872"/>
                    <a:pt x="6743" y="4894"/>
                    <a:pt x="6590" y="4908"/>
                  </a:cubicBezTo>
                  <a:cubicBezTo>
                    <a:pt x="6555" y="4911"/>
                    <a:pt x="6555" y="4931"/>
                    <a:pt x="6558" y="4951"/>
                  </a:cubicBezTo>
                  <a:cubicBezTo>
                    <a:pt x="6574" y="5073"/>
                    <a:pt x="6591" y="5194"/>
                    <a:pt x="6608" y="5315"/>
                  </a:cubicBezTo>
                  <a:cubicBezTo>
                    <a:pt x="6608" y="5320"/>
                    <a:pt x="6609" y="5326"/>
                    <a:pt x="6609" y="5331"/>
                  </a:cubicBezTo>
                  <a:cubicBezTo>
                    <a:pt x="6614" y="5462"/>
                    <a:pt x="6619" y="5593"/>
                    <a:pt x="6626" y="5724"/>
                  </a:cubicBezTo>
                  <a:cubicBezTo>
                    <a:pt x="6630" y="5785"/>
                    <a:pt x="6638" y="5846"/>
                    <a:pt x="6643" y="5908"/>
                  </a:cubicBezTo>
                  <a:cubicBezTo>
                    <a:pt x="6645" y="5940"/>
                    <a:pt x="6670" y="5938"/>
                    <a:pt x="6692" y="5934"/>
                  </a:cubicBezTo>
                  <a:cubicBezTo>
                    <a:pt x="6928" y="5889"/>
                    <a:pt x="7170" y="5868"/>
                    <a:pt x="7412" y="5872"/>
                  </a:cubicBezTo>
                  <a:cubicBezTo>
                    <a:pt x="7538" y="5873"/>
                    <a:pt x="7665" y="5857"/>
                    <a:pt x="7792" y="5858"/>
                  </a:cubicBezTo>
                  <a:cubicBezTo>
                    <a:pt x="8220" y="5861"/>
                    <a:pt x="8649" y="5869"/>
                    <a:pt x="9077" y="5872"/>
                  </a:cubicBezTo>
                  <a:cubicBezTo>
                    <a:pt x="9178" y="5873"/>
                    <a:pt x="9280" y="5856"/>
                    <a:pt x="9381" y="5859"/>
                  </a:cubicBezTo>
                  <a:cubicBezTo>
                    <a:pt x="9530" y="5860"/>
                    <a:pt x="9678" y="5871"/>
                    <a:pt x="9826" y="5892"/>
                  </a:cubicBezTo>
                  <a:cubicBezTo>
                    <a:pt x="9974" y="5917"/>
                    <a:pt x="10102" y="6001"/>
                    <a:pt x="10175" y="6121"/>
                  </a:cubicBezTo>
                  <a:cubicBezTo>
                    <a:pt x="10246" y="6226"/>
                    <a:pt x="10281" y="6348"/>
                    <a:pt x="10277" y="6471"/>
                  </a:cubicBezTo>
                  <a:cubicBezTo>
                    <a:pt x="10272" y="6730"/>
                    <a:pt x="10072" y="6952"/>
                    <a:pt x="9794" y="7007"/>
                  </a:cubicBezTo>
                  <a:cubicBezTo>
                    <a:pt x="9748" y="7017"/>
                    <a:pt x="9701" y="7022"/>
                    <a:pt x="9653" y="7023"/>
                  </a:cubicBezTo>
                  <a:cubicBezTo>
                    <a:pt x="8846" y="7024"/>
                    <a:pt x="8038" y="7023"/>
                    <a:pt x="7230" y="7024"/>
                  </a:cubicBezTo>
                  <a:cubicBezTo>
                    <a:pt x="7003" y="7022"/>
                    <a:pt x="6795" y="7141"/>
                    <a:pt x="6698" y="7329"/>
                  </a:cubicBezTo>
                  <a:cubicBezTo>
                    <a:pt x="6676" y="7367"/>
                    <a:pt x="6663" y="7409"/>
                    <a:pt x="6661" y="7452"/>
                  </a:cubicBezTo>
                  <a:cubicBezTo>
                    <a:pt x="6652" y="7651"/>
                    <a:pt x="6649" y="7849"/>
                    <a:pt x="6643" y="8048"/>
                  </a:cubicBezTo>
                  <a:cubicBezTo>
                    <a:pt x="6641" y="8099"/>
                    <a:pt x="6655" y="8165"/>
                    <a:pt x="6626" y="8195"/>
                  </a:cubicBezTo>
                  <a:cubicBezTo>
                    <a:pt x="6602" y="8220"/>
                    <a:pt x="6525" y="8205"/>
                    <a:pt x="6471" y="8205"/>
                  </a:cubicBezTo>
                  <a:cubicBezTo>
                    <a:pt x="6144" y="8206"/>
                    <a:pt x="5817" y="8206"/>
                    <a:pt x="5490" y="8205"/>
                  </a:cubicBezTo>
                  <a:cubicBezTo>
                    <a:pt x="5362" y="8205"/>
                    <a:pt x="5381" y="8221"/>
                    <a:pt x="5381" y="8109"/>
                  </a:cubicBezTo>
                  <a:cubicBezTo>
                    <a:pt x="5380" y="7427"/>
                    <a:pt x="5381" y="6745"/>
                    <a:pt x="5379" y="6064"/>
                  </a:cubicBezTo>
                  <a:cubicBezTo>
                    <a:pt x="5379" y="5909"/>
                    <a:pt x="5369" y="5755"/>
                    <a:pt x="5362" y="5600"/>
                  </a:cubicBezTo>
                  <a:cubicBezTo>
                    <a:pt x="5359" y="5573"/>
                    <a:pt x="5353" y="5545"/>
                    <a:pt x="5346" y="5518"/>
                  </a:cubicBezTo>
                  <a:cubicBezTo>
                    <a:pt x="5342" y="5494"/>
                    <a:pt x="5339" y="5470"/>
                    <a:pt x="5335" y="5447"/>
                  </a:cubicBezTo>
                  <a:cubicBezTo>
                    <a:pt x="5316" y="5462"/>
                    <a:pt x="5296" y="5476"/>
                    <a:pt x="5278" y="5491"/>
                  </a:cubicBezTo>
                  <a:cubicBezTo>
                    <a:pt x="5041" y="5689"/>
                    <a:pt x="4834" y="5914"/>
                    <a:pt x="4663" y="6161"/>
                  </a:cubicBezTo>
                  <a:cubicBezTo>
                    <a:pt x="4518" y="6370"/>
                    <a:pt x="4408" y="6596"/>
                    <a:pt x="4336" y="6834"/>
                  </a:cubicBezTo>
                  <a:cubicBezTo>
                    <a:pt x="4297" y="6956"/>
                    <a:pt x="4274" y="7082"/>
                    <a:pt x="4270" y="7210"/>
                  </a:cubicBezTo>
                  <a:cubicBezTo>
                    <a:pt x="4268" y="7514"/>
                    <a:pt x="4259" y="7819"/>
                    <a:pt x="4254" y="8124"/>
                  </a:cubicBezTo>
                  <a:cubicBezTo>
                    <a:pt x="4252" y="8216"/>
                    <a:pt x="4265" y="8205"/>
                    <a:pt x="4161" y="8205"/>
                  </a:cubicBezTo>
                  <a:cubicBezTo>
                    <a:pt x="3803" y="8206"/>
                    <a:pt x="3444" y="8206"/>
                    <a:pt x="3086" y="8205"/>
                  </a:cubicBezTo>
                  <a:cubicBezTo>
                    <a:pt x="3009" y="8205"/>
                    <a:pt x="3008" y="8205"/>
                    <a:pt x="3008" y="8134"/>
                  </a:cubicBezTo>
                  <a:cubicBezTo>
                    <a:pt x="3008" y="7737"/>
                    <a:pt x="3008" y="7341"/>
                    <a:pt x="3008" y="69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6">
              <a:extLst>
                <a:ext uri="{FF2B5EF4-FFF2-40B4-BE49-F238E27FC236}">
                  <a16:creationId xmlns:a16="http://schemas.microsoft.com/office/drawing/2014/main" id="{76DFC84D-27AE-400E-B894-BC7153175911}"/>
                </a:ext>
              </a:extLst>
            </p:cNvPr>
            <p:cNvSpPr>
              <a:spLocks noChangeArrowheads="1"/>
            </p:cNvSpPr>
            <p:nvPr userDrawn="1"/>
          </p:nvSpPr>
          <p:spPr bwMode="auto">
            <a:xfrm>
              <a:off x="724" y="0"/>
              <a:ext cx="685" cy="6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7">
              <a:extLst>
                <a:ext uri="{FF2B5EF4-FFF2-40B4-BE49-F238E27FC236}">
                  <a16:creationId xmlns:a16="http://schemas.microsoft.com/office/drawing/2014/main" id="{0B7E5CBA-5FB5-403B-9FF8-8CFD8A9FF982}"/>
                </a:ext>
              </a:extLst>
            </p:cNvPr>
            <p:cNvSpPr>
              <a:spLocks noChangeArrowheads="1"/>
            </p:cNvSpPr>
            <p:nvPr userDrawn="1"/>
          </p:nvSpPr>
          <p:spPr bwMode="auto">
            <a:xfrm>
              <a:off x="724" y="1128"/>
              <a:ext cx="685" cy="6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8">
              <a:extLst>
                <a:ext uri="{FF2B5EF4-FFF2-40B4-BE49-F238E27FC236}">
                  <a16:creationId xmlns:a16="http://schemas.microsoft.com/office/drawing/2014/main" id="{EAF581B2-610C-48E0-8165-5BFD1D4BDA00}"/>
                </a:ext>
              </a:extLst>
            </p:cNvPr>
            <p:cNvSpPr>
              <a:spLocks noChangeArrowheads="1"/>
            </p:cNvSpPr>
            <p:nvPr userDrawn="1"/>
          </p:nvSpPr>
          <p:spPr bwMode="auto">
            <a:xfrm>
              <a:off x="724" y="2259"/>
              <a:ext cx="685" cy="6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541338" y="541339"/>
            <a:ext cx="5554662" cy="358662"/>
          </a:xfrm>
        </p:spPr>
        <p:txBody>
          <a:bodyPr anchor="t"/>
          <a:lstStyle>
            <a:lvl1pPr algn="l">
              <a:defRPr sz="23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41338" y="900000"/>
            <a:ext cx="5554662" cy="202469"/>
          </a:xfr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8">
            <a:extLst>
              <a:ext uri="{FF2B5EF4-FFF2-40B4-BE49-F238E27FC236}">
                <a16:creationId xmlns:a16="http://schemas.microsoft.com/office/drawing/2014/main" id="{AC523F9F-C46C-4840-B68E-3F2076E4606B}"/>
              </a:ext>
            </a:extLst>
          </p:cNvPr>
          <p:cNvSpPr>
            <a:spLocks noGrp="1"/>
          </p:cNvSpPr>
          <p:nvPr>
            <p:ph type="dt" sz="half" idx="10"/>
          </p:nvPr>
        </p:nvSpPr>
        <p:spPr>
          <a:xfrm>
            <a:off x="541338" y="1102469"/>
            <a:ext cx="5554662" cy="296025"/>
          </a:xfrm>
          <a:prstGeom prst="rect">
            <a:avLst/>
          </a:prstGeom>
        </p:spPr>
        <p:txBody>
          <a:bodyPr/>
          <a:lstStyle>
            <a:lvl1pPr>
              <a:defRPr sz="1600" i="1"/>
            </a:lvl1pPr>
          </a:lstStyle>
          <a:p>
            <a:endParaRPr lang="en-GB"/>
          </a:p>
        </p:txBody>
      </p:sp>
    </p:spTree>
    <p:extLst>
      <p:ext uri="{BB962C8B-B14F-4D97-AF65-F5344CB8AC3E}">
        <p14:creationId xmlns:p14="http://schemas.microsoft.com/office/powerpoint/2010/main" val="3833787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1338" y="6423638"/>
            <a:ext cx="4716000" cy="108000"/>
          </a:xfrm>
          <a:prstGeom prst="rect">
            <a:avLst/>
          </a:prstGeom>
        </p:spPr>
        <p:txBody>
          <a:bodyPr/>
          <a:lstStyle/>
          <a:p>
            <a:endParaRPr lang="en-GB" dirty="0"/>
          </a:p>
        </p:txBody>
      </p:sp>
      <p:sp>
        <p:nvSpPr>
          <p:cNvPr id="5" name="Footer Placeholder 4"/>
          <p:cNvSpPr>
            <a:spLocks noGrp="1"/>
          </p:cNvSpPr>
          <p:nvPr>
            <p:ph type="ftr" sz="quarter" idx="11"/>
          </p:nvPr>
        </p:nvSpPr>
        <p:spPr>
          <a:xfrm>
            <a:off x="541338" y="6318001"/>
            <a:ext cx="4716000" cy="108000"/>
          </a:xfrm>
          <a:prstGeom prst="rect">
            <a:avLst/>
          </a:prstGeom>
        </p:spPr>
        <p:txBody>
          <a:bodyPr/>
          <a:lstStyle/>
          <a:p>
            <a:endParaRPr lang="en-GB" dirty="0"/>
          </a:p>
        </p:txBody>
      </p:sp>
      <p:sp>
        <p:nvSpPr>
          <p:cNvPr id="6" name="Slide Number Placeholder 5"/>
          <p:cNvSpPr>
            <a:spLocks noGrp="1"/>
          </p:cNvSpPr>
          <p:nvPr>
            <p:ph type="sldNum" sz="quarter" idx="12"/>
          </p:nvPr>
        </p:nvSpPr>
        <p:spPr>
          <a:xfrm>
            <a:off x="541338" y="6210001"/>
            <a:ext cx="4716000" cy="108000"/>
          </a:xfrm>
          <a:prstGeom prst="rect">
            <a:avLst/>
          </a:prstGeom>
        </p:spPr>
        <p:txBody>
          <a:bodyPr/>
          <a:lstStyle/>
          <a:p>
            <a:fld id="{A21E7B76-01F8-4D94-9B3A-A3F35BC5DEE6}" type="slidenum">
              <a:rPr lang="en-GB" smtClean="0"/>
              <a:t>‹#›</a:t>
            </a:fld>
            <a:endParaRPr lang="en-GB"/>
          </a:p>
        </p:txBody>
      </p:sp>
      <p:sp>
        <p:nvSpPr>
          <p:cNvPr id="11" name="Text Placeholder 10">
            <a:extLst>
              <a:ext uri="{FF2B5EF4-FFF2-40B4-BE49-F238E27FC236}">
                <a16:creationId xmlns:a16="http://schemas.microsoft.com/office/drawing/2014/main" id="{9A723894-3340-4D44-A5C9-1FC182B4C8C8}"/>
              </a:ext>
            </a:extLst>
          </p:cNvPr>
          <p:cNvSpPr>
            <a:spLocks noGrp="1"/>
          </p:cNvSpPr>
          <p:nvPr>
            <p:ph type="body" sz="quarter" idx="13"/>
          </p:nvPr>
        </p:nvSpPr>
        <p:spPr>
          <a:xfrm>
            <a:off x="7557247" y="551160"/>
            <a:ext cx="3975941" cy="860781"/>
          </a:xfrm>
        </p:spPr>
        <p:txBody>
          <a:bodyPr/>
          <a:lstStyle>
            <a:lvl1pPr algn="r">
              <a:defRPr sz="1600" i="1">
                <a:solidFill>
                  <a:schemeClr val="accent4"/>
                </a:solidFill>
                <a:latin typeface="Georgia" panose="02040502050405020303" pitchFamily="18" charset="0"/>
              </a:defRPr>
            </a:lvl1pPr>
          </a:lstStyle>
          <a:p>
            <a:pPr lvl="0"/>
            <a:r>
              <a:rPr lang="en-US"/>
              <a:t>Edit Master text styles</a:t>
            </a:r>
          </a:p>
        </p:txBody>
      </p:sp>
      <p:sp>
        <p:nvSpPr>
          <p:cNvPr id="12" name="Text Placeholder 10">
            <a:extLst>
              <a:ext uri="{FF2B5EF4-FFF2-40B4-BE49-F238E27FC236}">
                <a16:creationId xmlns:a16="http://schemas.microsoft.com/office/drawing/2014/main" id="{4C982A19-D073-4746-80C0-DF29B85C7337}"/>
              </a:ext>
            </a:extLst>
          </p:cNvPr>
          <p:cNvSpPr>
            <a:spLocks noGrp="1"/>
          </p:cNvSpPr>
          <p:nvPr>
            <p:ph type="body" sz="quarter" idx="14"/>
          </p:nvPr>
        </p:nvSpPr>
        <p:spPr>
          <a:xfrm>
            <a:off x="541338" y="841448"/>
            <a:ext cx="6760415" cy="294411"/>
          </a:xfrm>
        </p:spPr>
        <p:txBody>
          <a:bodyPr/>
          <a:lstStyle>
            <a:lvl1pPr algn="l">
              <a:defRPr sz="1700" i="1">
                <a:solidFill>
                  <a:schemeClr val="tx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2717802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B59AC1B-A552-47A5-84F2-829A53EB5913}"/>
              </a:ext>
            </a:extLst>
          </p:cNvPr>
          <p:cNvGrpSpPr>
            <a:grpSpLocks noChangeAspect="1"/>
          </p:cNvGrpSpPr>
          <p:nvPr userDrawn="1"/>
        </p:nvGrpSpPr>
        <p:grpSpPr bwMode="auto">
          <a:xfrm>
            <a:off x="541338" y="2608026"/>
            <a:ext cx="6153925" cy="4259499"/>
            <a:chOff x="724" y="0"/>
            <a:chExt cx="6250" cy="4326"/>
          </a:xfrm>
          <a:solidFill>
            <a:schemeClr val="bg1">
              <a:alpha val="14000"/>
            </a:schemeClr>
          </a:solidFill>
        </p:grpSpPr>
        <p:sp>
          <p:nvSpPr>
            <p:cNvPr id="10" name="Freeform 5">
              <a:extLst>
                <a:ext uri="{FF2B5EF4-FFF2-40B4-BE49-F238E27FC236}">
                  <a16:creationId xmlns:a16="http://schemas.microsoft.com/office/drawing/2014/main" id="{ECD22053-B966-4297-9699-35A2B378B737}"/>
                </a:ext>
              </a:extLst>
            </p:cNvPr>
            <p:cNvSpPr>
              <a:spLocks noEditPoints="1"/>
            </p:cNvSpPr>
            <p:nvPr userDrawn="1"/>
          </p:nvSpPr>
          <p:spPr bwMode="auto">
            <a:xfrm>
              <a:off x="1549" y="0"/>
              <a:ext cx="5425" cy="4326"/>
            </a:xfrm>
            <a:custGeom>
              <a:avLst/>
              <a:gdLst>
                <a:gd name="T0" fmla="*/ 4271 w 10311"/>
                <a:gd name="T1" fmla="*/ 3510 h 8221"/>
                <a:gd name="T2" fmla="*/ 3856 w 10311"/>
                <a:gd name="T3" fmla="*/ 4264 h 8221"/>
                <a:gd name="T4" fmla="*/ 4424 w 10311"/>
                <a:gd name="T5" fmla="*/ 4637 h 8221"/>
                <a:gd name="T6" fmla="*/ 4920 w 10311"/>
                <a:gd name="T7" fmla="*/ 3972 h 8221"/>
                <a:gd name="T8" fmla="*/ 3008 w 10311"/>
                <a:gd name="T9" fmla="*/ 6944 h 8221"/>
                <a:gd name="T10" fmla="*/ 2802 w 10311"/>
                <a:gd name="T11" fmla="*/ 4919 h 8221"/>
                <a:gd name="T12" fmla="*/ 2435 w 10311"/>
                <a:gd name="T13" fmla="*/ 5364 h 8221"/>
                <a:gd name="T14" fmla="*/ 1865 w 10311"/>
                <a:gd name="T15" fmla="*/ 7456 h 8221"/>
                <a:gd name="T16" fmla="*/ 1796 w 10311"/>
                <a:gd name="T17" fmla="*/ 8205 h 8221"/>
                <a:gd name="T18" fmla="*/ 634 w 10311"/>
                <a:gd name="T19" fmla="*/ 5947 h 8221"/>
                <a:gd name="T20" fmla="*/ 59 w 10311"/>
                <a:gd name="T21" fmla="*/ 5421 h 8221"/>
                <a:gd name="T22" fmla="*/ 68 w 10311"/>
                <a:gd name="T23" fmla="*/ 4286 h 8221"/>
                <a:gd name="T24" fmla="*/ 1287 w 10311"/>
                <a:gd name="T25" fmla="*/ 4716 h 8221"/>
                <a:gd name="T26" fmla="*/ 1933 w 10311"/>
                <a:gd name="T27" fmla="*/ 3937 h 8221"/>
                <a:gd name="T28" fmla="*/ 519 w 10311"/>
                <a:gd name="T29" fmla="*/ 3310 h 8221"/>
                <a:gd name="T30" fmla="*/ 20 w 10311"/>
                <a:gd name="T31" fmla="*/ 2246 h 8221"/>
                <a:gd name="T32" fmla="*/ 387 w 10311"/>
                <a:gd name="T33" fmla="*/ 2171 h 8221"/>
                <a:gd name="T34" fmla="*/ 2783 w 10311"/>
                <a:gd name="T35" fmla="*/ 3049 h 8221"/>
                <a:gd name="T36" fmla="*/ 3652 w 10311"/>
                <a:gd name="T37" fmla="*/ 2486 h 8221"/>
                <a:gd name="T38" fmla="*/ 1620 w 10311"/>
                <a:gd name="T39" fmla="*/ 1355 h 8221"/>
                <a:gd name="T40" fmla="*/ 77 w 10311"/>
                <a:gd name="T41" fmla="*/ 1131 h 8221"/>
                <a:gd name="T42" fmla="*/ 74 w 10311"/>
                <a:gd name="T43" fmla="*/ 9 h 8221"/>
                <a:gd name="T44" fmla="*/ 2116 w 10311"/>
                <a:gd name="T45" fmla="*/ 283 h 8221"/>
                <a:gd name="T46" fmla="*/ 4369 w 10311"/>
                <a:gd name="T47" fmla="*/ 1447 h 8221"/>
                <a:gd name="T48" fmla="*/ 5854 w 10311"/>
                <a:gd name="T49" fmla="*/ 1692 h 8221"/>
                <a:gd name="T50" fmla="*/ 7007 w 10311"/>
                <a:gd name="T51" fmla="*/ 1581 h 8221"/>
                <a:gd name="T52" fmla="*/ 9668 w 10311"/>
                <a:gd name="T53" fmla="*/ 1567 h 8221"/>
                <a:gd name="T54" fmla="*/ 10261 w 10311"/>
                <a:gd name="T55" fmla="*/ 2168 h 8221"/>
                <a:gd name="T56" fmla="*/ 8823 w 10311"/>
                <a:gd name="T57" fmla="*/ 2747 h 8221"/>
                <a:gd name="T58" fmla="*/ 6190 w 10311"/>
                <a:gd name="T59" fmla="*/ 2805 h 8221"/>
                <a:gd name="T60" fmla="*/ 6096 w 10311"/>
                <a:gd name="T61" fmla="*/ 3539 h 8221"/>
                <a:gd name="T62" fmla="*/ 6613 w 10311"/>
                <a:gd name="T63" fmla="*/ 3743 h 8221"/>
                <a:gd name="T64" fmla="*/ 10225 w 10311"/>
                <a:gd name="T65" fmla="*/ 4059 h 8221"/>
                <a:gd name="T66" fmla="*/ 8530 w 10311"/>
                <a:gd name="T67" fmla="*/ 4846 h 8221"/>
                <a:gd name="T68" fmla="*/ 6590 w 10311"/>
                <a:gd name="T69" fmla="*/ 4908 h 8221"/>
                <a:gd name="T70" fmla="*/ 6609 w 10311"/>
                <a:gd name="T71" fmla="*/ 5331 h 8221"/>
                <a:gd name="T72" fmla="*/ 6692 w 10311"/>
                <a:gd name="T73" fmla="*/ 5934 h 8221"/>
                <a:gd name="T74" fmla="*/ 9077 w 10311"/>
                <a:gd name="T75" fmla="*/ 5872 h 8221"/>
                <a:gd name="T76" fmla="*/ 10175 w 10311"/>
                <a:gd name="T77" fmla="*/ 6121 h 8221"/>
                <a:gd name="T78" fmla="*/ 9653 w 10311"/>
                <a:gd name="T79" fmla="*/ 7023 h 8221"/>
                <a:gd name="T80" fmla="*/ 6661 w 10311"/>
                <a:gd name="T81" fmla="*/ 7452 h 8221"/>
                <a:gd name="T82" fmla="*/ 6471 w 10311"/>
                <a:gd name="T83" fmla="*/ 8205 h 8221"/>
                <a:gd name="T84" fmla="*/ 5379 w 10311"/>
                <a:gd name="T85" fmla="*/ 6064 h 8221"/>
                <a:gd name="T86" fmla="*/ 5335 w 10311"/>
                <a:gd name="T87" fmla="*/ 5447 h 8221"/>
                <a:gd name="T88" fmla="*/ 4336 w 10311"/>
                <a:gd name="T89" fmla="*/ 6834 h 8221"/>
                <a:gd name="T90" fmla="*/ 4161 w 10311"/>
                <a:gd name="T91" fmla="*/ 8205 h 8221"/>
                <a:gd name="T92" fmla="*/ 3008 w 10311"/>
                <a:gd name="T93" fmla="*/ 6944 h 8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311" h="8221">
                  <a:moveTo>
                    <a:pt x="4544" y="3353"/>
                  </a:moveTo>
                  <a:cubicBezTo>
                    <a:pt x="4524" y="3362"/>
                    <a:pt x="4508" y="3368"/>
                    <a:pt x="4494" y="3376"/>
                  </a:cubicBezTo>
                  <a:cubicBezTo>
                    <a:pt x="4419" y="3420"/>
                    <a:pt x="4343" y="3462"/>
                    <a:pt x="4271" y="3510"/>
                  </a:cubicBezTo>
                  <a:cubicBezTo>
                    <a:pt x="4090" y="3628"/>
                    <a:pt x="3909" y="3747"/>
                    <a:pt x="3732" y="3870"/>
                  </a:cubicBezTo>
                  <a:cubicBezTo>
                    <a:pt x="3649" y="3927"/>
                    <a:pt x="3654" y="3934"/>
                    <a:pt x="3708" y="4017"/>
                  </a:cubicBezTo>
                  <a:cubicBezTo>
                    <a:pt x="3763" y="4096"/>
                    <a:pt x="3813" y="4179"/>
                    <a:pt x="3856" y="4264"/>
                  </a:cubicBezTo>
                  <a:cubicBezTo>
                    <a:pt x="3957" y="4452"/>
                    <a:pt x="4038" y="4649"/>
                    <a:pt x="4099" y="4852"/>
                  </a:cubicBezTo>
                  <a:cubicBezTo>
                    <a:pt x="4112" y="4902"/>
                    <a:pt x="4129" y="4889"/>
                    <a:pt x="4158" y="4864"/>
                  </a:cubicBezTo>
                  <a:cubicBezTo>
                    <a:pt x="4246" y="4788"/>
                    <a:pt x="4336" y="4713"/>
                    <a:pt x="4424" y="4637"/>
                  </a:cubicBezTo>
                  <a:cubicBezTo>
                    <a:pt x="4601" y="4485"/>
                    <a:pt x="4796" y="4352"/>
                    <a:pt x="5006" y="4240"/>
                  </a:cubicBezTo>
                  <a:cubicBezTo>
                    <a:pt x="5038" y="4223"/>
                    <a:pt x="5040" y="4209"/>
                    <a:pt x="5023" y="4179"/>
                  </a:cubicBezTo>
                  <a:cubicBezTo>
                    <a:pt x="4986" y="4112"/>
                    <a:pt x="4953" y="4042"/>
                    <a:pt x="4920" y="3972"/>
                  </a:cubicBezTo>
                  <a:cubicBezTo>
                    <a:pt x="4821" y="3768"/>
                    <a:pt x="4707" y="3570"/>
                    <a:pt x="4577" y="3381"/>
                  </a:cubicBezTo>
                  <a:cubicBezTo>
                    <a:pt x="4567" y="3370"/>
                    <a:pt x="4556" y="3361"/>
                    <a:pt x="4544" y="3353"/>
                  </a:cubicBezTo>
                  <a:moveTo>
                    <a:pt x="3008" y="6944"/>
                  </a:moveTo>
                  <a:cubicBezTo>
                    <a:pt x="3008" y="6594"/>
                    <a:pt x="3008" y="6245"/>
                    <a:pt x="3008" y="5895"/>
                  </a:cubicBezTo>
                  <a:cubicBezTo>
                    <a:pt x="3008" y="5586"/>
                    <a:pt x="2950" y="5279"/>
                    <a:pt x="2836" y="4988"/>
                  </a:cubicBezTo>
                  <a:cubicBezTo>
                    <a:pt x="2826" y="4965"/>
                    <a:pt x="2815" y="4941"/>
                    <a:pt x="2802" y="4919"/>
                  </a:cubicBezTo>
                  <a:cubicBezTo>
                    <a:pt x="2791" y="4900"/>
                    <a:pt x="2779" y="4882"/>
                    <a:pt x="2767" y="4864"/>
                  </a:cubicBezTo>
                  <a:cubicBezTo>
                    <a:pt x="2752" y="4879"/>
                    <a:pt x="2738" y="4894"/>
                    <a:pt x="2726" y="4911"/>
                  </a:cubicBezTo>
                  <a:cubicBezTo>
                    <a:pt x="2628" y="5061"/>
                    <a:pt x="2521" y="5208"/>
                    <a:pt x="2435" y="5364"/>
                  </a:cubicBezTo>
                  <a:cubicBezTo>
                    <a:pt x="2250" y="5702"/>
                    <a:pt x="2110" y="6059"/>
                    <a:pt x="2019" y="6428"/>
                  </a:cubicBezTo>
                  <a:cubicBezTo>
                    <a:pt x="1973" y="6618"/>
                    <a:pt x="1931" y="6810"/>
                    <a:pt x="1901" y="7004"/>
                  </a:cubicBezTo>
                  <a:cubicBezTo>
                    <a:pt x="1878" y="7153"/>
                    <a:pt x="1873" y="7305"/>
                    <a:pt x="1865" y="7456"/>
                  </a:cubicBezTo>
                  <a:cubicBezTo>
                    <a:pt x="1856" y="7628"/>
                    <a:pt x="1851" y="7801"/>
                    <a:pt x="1848" y="7974"/>
                  </a:cubicBezTo>
                  <a:cubicBezTo>
                    <a:pt x="1850" y="8027"/>
                    <a:pt x="1855" y="8081"/>
                    <a:pt x="1864" y="8134"/>
                  </a:cubicBezTo>
                  <a:cubicBezTo>
                    <a:pt x="1873" y="8195"/>
                    <a:pt x="1865" y="8205"/>
                    <a:pt x="1796" y="8205"/>
                  </a:cubicBezTo>
                  <a:cubicBezTo>
                    <a:pt x="1434" y="8206"/>
                    <a:pt x="1073" y="8206"/>
                    <a:pt x="712" y="8205"/>
                  </a:cubicBezTo>
                  <a:cubicBezTo>
                    <a:pt x="636" y="8205"/>
                    <a:pt x="636" y="8205"/>
                    <a:pt x="636" y="8132"/>
                  </a:cubicBezTo>
                  <a:cubicBezTo>
                    <a:pt x="636" y="7404"/>
                    <a:pt x="638" y="6676"/>
                    <a:pt x="634" y="5947"/>
                  </a:cubicBezTo>
                  <a:cubicBezTo>
                    <a:pt x="644" y="5802"/>
                    <a:pt x="579" y="5661"/>
                    <a:pt x="458" y="5565"/>
                  </a:cubicBezTo>
                  <a:cubicBezTo>
                    <a:pt x="410" y="5531"/>
                    <a:pt x="356" y="5504"/>
                    <a:pt x="299" y="5485"/>
                  </a:cubicBezTo>
                  <a:cubicBezTo>
                    <a:pt x="221" y="5458"/>
                    <a:pt x="140" y="5442"/>
                    <a:pt x="59" y="5421"/>
                  </a:cubicBezTo>
                  <a:cubicBezTo>
                    <a:pt x="25" y="5418"/>
                    <a:pt x="0" y="5390"/>
                    <a:pt x="4" y="5358"/>
                  </a:cubicBezTo>
                  <a:cubicBezTo>
                    <a:pt x="5" y="5019"/>
                    <a:pt x="5" y="4679"/>
                    <a:pt x="3" y="4340"/>
                  </a:cubicBezTo>
                  <a:cubicBezTo>
                    <a:pt x="3" y="4293"/>
                    <a:pt x="24" y="4281"/>
                    <a:pt x="68" y="4286"/>
                  </a:cubicBezTo>
                  <a:cubicBezTo>
                    <a:pt x="198" y="4303"/>
                    <a:pt x="330" y="4311"/>
                    <a:pt x="457" y="4339"/>
                  </a:cubicBezTo>
                  <a:cubicBezTo>
                    <a:pt x="760" y="4402"/>
                    <a:pt x="1042" y="4529"/>
                    <a:pt x="1281" y="4711"/>
                  </a:cubicBezTo>
                  <a:cubicBezTo>
                    <a:pt x="1283" y="4712"/>
                    <a:pt x="1285" y="4714"/>
                    <a:pt x="1287" y="4716"/>
                  </a:cubicBezTo>
                  <a:cubicBezTo>
                    <a:pt x="1340" y="4750"/>
                    <a:pt x="1349" y="4749"/>
                    <a:pt x="1383" y="4700"/>
                  </a:cubicBezTo>
                  <a:cubicBezTo>
                    <a:pt x="1503" y="4526"/>
                    <a:pt x="1623" y="4352"/>
                    <a:pt x="1745" y="4180"/>
                  </a:cubicBezTo>
                  <a:cubicBezTo>
                    <a:pt x="1804" y="4097"/>
                    <a:pt x="1869" y="4017"/>
                    <a:pt x="1933" y="3937"/>
                  </a:cubicBezTo>
                  <a:cubicBezTo>
                    <a:pt x="1954" y="3911"/>
                    <a:pt x="1955" y="3901"/>
                    <a:pt x="1924" y="3877"/>
                  </a:cubicBezTo>
                  <a:cubicBezTo>
                    <a:pt x="1697" y="3708"/>
                    <a:pt x="1442" y="3572"/>
                    <a:pt x="1168" y="3476"/>
                  </a:cubicBezTo>
                  <a:cubicBezTo>
                    <a:pt x="958" y="3402"/>
                    <a:pt x="741" y="3346"/>
                    <a:pt x="519" y="3310"/>
                  </a:cubicBezTo>
                  <a:cubicBezTo>
                    <a:pt x="389" y="3291"/>
                    <a:pt x="257" y="3280"/>
                    <a:pt x="126" y="3277"/>
                  </a:cubicBezTo>
                  <a:cubicBezTo>
                    <a:pt x="25" y="3271"/>
                    <a:pt x="22" y="3272"/>
                    <a:pt x="22" y="3179"/>
                  </a:cubicBezTo>
                  <a:cubicBezTo>
                    <a:pt x="21" y="2868"/>
                    <a:pt x="24" y="2557"/>
                    <a:pt x="20" y="2246"/>
                  </a:cubicBezTo>
                  <a:cubicBezTo>
                    <a:pt x="19" y="2191"/>
                    <a:pt x="38" y="2166"/>
                    <a:pt x="93" y="2163"/>
                  </a:cubicBezTo>
                  <a:cubicBezTo>
                    <a:pt x="155" y="2159"/>
                    <a:pt x="217" y="2157"/>
                    <a:pt x="279" y="2158"/>
                  </a:cubicBezTo>
                  <a:cubicBezTo>
                    <a:pt x="315" y="2159"/>
                    <a:pt x="351" y="2170"/>
                    <a:pt x="387" y="2171"/>
                  </a:cubicBezTo>
                  <a:cubicBezTo>
                    <a:pt x="633" y="2178"/>
                    <a:pt x="877" y="2212"/>
                    <a:pt x="1114" y="2273"/>
                  </a:cubicBezTo>
                  <a:cubicBezTo>
                    <a:pt x="1372" y="2336"/>
                    <a:pt x="1623" y="2421"/>
                    <a:pt x="1863" y="2527"/>
                  </a:cubicBezTo>
                  <a:cubicBezTo>
                    <a:pt x="2188" y="2672"/>
                    <a:pt x="2496" y="2847"/>
                    <a:pt x="2783" y="3049"/>
                  </a:cubicBezTo>
                  <a:cubicBezTo>
                    <a:pt x="2815" y="3072"/>
                    <a:pt x="2829" y="3072"/>
                    <a:pt x="2859" y="3049"/>
                  </a:cubicBezTo>
                  <a:cubicBezTo>
                    <a:pt x="2933" y="2991"/>
                    <a:pt x="3012" y="2938"/>
                    <a:pt x="3089" y="2883"/>
                  </a:cubicBezTo>
                  <a:cubicBezTo>
                    <a:pt x="3276" y="2750"/>
                    <a:pt x="3461" y="2614"/>
                    <a:pt x="3652" y="2486"/>
                  </a:cubicBezTo>
                  <a:cubicBezTo>
                    <a:pt x="3703" y="2452"/>
                    <a:pt x="3686" y="2440"/>
                    <a:pt x="3657" y="2413"/>
                  </a:cubicBezTo>
                  <a:cubicBezTo>
                    <a:pt x="3455" y="2228"/>
                    <a:pt x="3231" y="2064"/>
                    <a:pt x="2991" y="1922"/>
                  </a:cubicBezTo>
                  <a:cubicBezTo>
                    <a:pt x="2568" y="1672"/>
                    <a:pt x="2106" y="1480"/>
                    <a:pt x="1620" y="1355"/>
                  </a:cubicBezTo>
                  <a:cubicBezTo>
                    <a:pt x="1406" y="1301"/>
                    <a:pt x="1188" y="1257"/>
                    <a:pt x="969" y="1224"/>
                  </a:cubicBezTo>
                  <a:cubicBezTo>
                    <a:pt x="802" y="1196"/>
                    <a:pt x="632" y="1179"/>
                    <a:pt x="463" y="1161"/>
                  </a:cubicBezTo>
                  <a:cubicBezTo>
                    <a:pt x="335" y="1148"/>
                    <a:pt x="206" y="1138"/>
                    <a:pt x="77" y="1131"/>
                  </a:cubicBezTo>
                  <a:cubicBezTo>
                    <a:pt x="41" y="1128"/>
                    <a:pt x="20" y="1126"/>
                    <a:pt x="21" y="1085"/>
                  </a:cubicBezTo>
                  <a:cubicBezTo>
                    <a:pt x="22" y="742"/>
                    <a:pt x="22" y="400"/>
                    <a:pt x="21" y="58"/>
                  </a:cubicBezTo>
                  <a:cubicBezTo>
                    <a:pt x="21" y="21"/>
                    <a:pt x="33" y="9"/>
                    <a:pt x="74" y="9"/>
                  </a:cubicBezTo>
                  <a:cubicBezTo>
                    <a:pt x="250" y="11"/>
                    <a:pt x="427" y="0"/>
                    <a:pt x="603" y="13"/>
                  </a:cubicBezTo>
                  <a:cubicBezTo>
                    <a:pt x="814" y="27"/>
                    <a:pt x="1023" y="62"/>
                    <a:pt x="1234" y="87"/>
                  </a:cubicBezTo>
                  <a:cubicBezTo>
                    <a:pt x="1534" y="127"/>
                    <a:pt x="1829" y="192"/>
                    <a:pt x="2116" y="283"/>
                  </a:cubicBezTo>
                  <a:cubicBezTo>
                    <a:pt x="2342" y="350"/>
                    <a:pt x="2562" y="438"/>
                    <a:pt x="2782" y="523"/>
                  </a:cubicBezTo>
                  <a:cubicBezTo>
                    <a:pt x="3161" y="673"/>
                    <a:pt x="3520" y="860"/>
                    <a:pt x="3853" y="1082"/>
                  </a:cubicBezTo>
                  <a:cubicBezTo>
                    <a:pt x="4030" y="1198"/>
                    <a:pt x="4204" y="1319"/>
                    <a:pt x="4369" y="1447"/>
                  </a:cubicBezTo>
                  <a:cubicBezTo>
                    <a:pt x="4545" y="1584"/>
                    <a:pt x="4710" y="1733"/>
                    <a:pt x="4878" y="1878"/>
                  </a:cubicBezTo>
                  <a:cubicBezTo>
                    <a:pt x="4902" y="1904"/>
                    <a:pt x="4942" y="1912"/>
                    <a:pt x="4975" y="1898"/>
                  </a:cubicBezTo>
                  <a:cubicBezTo>
                    <a:pt x="5263" y="1812"/>
                    <a:pt x="5557" y="1743"/>
                    <a:pt x="5854" y="1692"/>
                  </a:cubicBezTo>
                  <a:cubicBezTo>
                    <a:pt x="5983" y="1668"/>
                    <a:pt x="6114" y="1657"/>
                    <a:pt x="6244" y="1643"/>
                  </a:cubicBezTo>
                  <a:cubicBezTo>
                    <a:pt x="6417" y="1625"/>
                    <a:pt x="6590" y="1611"/>
                    <a:pt x="6763" y="1596"/>
                  </a:cubicBezTo>
                  <a:cubicBezTo>
                    <a:pt x="6844" y="1589"/>
                    <a:pt x="6926" y="1584"/>
                    <a:pt x="7007" y="1581"/>
                  </a:cubicBezTo>
                  <a:cubicBezTo>
                    <a:pt x="7216" y="1575"/>
                    <a:pt x="7426" y="1570"/>
                    <a:pt x="7635" y="1565"/>
                  </a:cubicBezTo>
                  <a:cubicBezTo>
                    <a:pt x="7842" y="1560"/>
                    <a:pt x="8048" y="1550"/>
                    <a:pt x="8255" y="1550"/>
                  </a:cubicBezTo>
                  <a:cubicBezTo>
                    <a:pt x="8726" y="1552"/>
                    <a:pt x="9197" y="1558"/>
                    <a:pt x="9668" y="1567"/>
                  </a:cubicBezTo>
                  <a:cubicBezTo>
                    <a:pt x="9791" y="1572"/>
                    <a:pt x="9910" y="1610"/>
                    <a:pt x="10010" y="1675"/>
                  </a:cubicBezTo>
                  <a:cubicBezTo>
                    <a:pt x="10128" y="1741"/>
                    <a:pt x="10214" y="1846"/>
                    <a:pt x="10249" y="1968"/>
                  </a:cubicBezTo>
                  <a:cubicBezTo>
                    <a:pt x="10258" y="2034"/>
                    <a:pt x="10262" y="2101"/>
                    <a:pt x="10261" y="2168"/>
                  </a:cubicBezTo>
                  <a:cubicBezTo>
                    <a:pt x="10274" y="2268"/>
                    <a:pt x="10250" y="2369"/>
                    <a:pt x="10191" y="2454"/>
                  </a:cubicBezTo>
                  <a:cubicBezTo>
                    <a:pt x="10091" y="2618"/>
                    <a:pt x="9904" y="2723"/>
                    <a:pt x="9699" y="2731"/>
                  </a:cubicBezTo>
                  <a:cubicBezTo>
                    <a:pt x="9407" y="2738"/>
                    <a:pt x="9115" y="2742"/>
                    <a:pt x="8823" y="2747"/>
                  </a:cubicBezTo>
                  <a:cubicBezTo>
                    <a:pt x="8732" y="2748"/>
                    <a:pt x="8641" y="2748"/>
                    <a:pt x="8550" y="2747"/>
                  </a:cubicBezTo>
                  <a:cubicBezTo>
                    <a:pt x="7982" y="2742"/>
                    <a:pt x="7415" y="2731"/>
                    <a:pt x="6847" y="2734"/>
                  </a:cubicBezTo>
                  <a:cubicBezTo>
                    <a:pt x="6626" y="2734"/>
                    <a:pt x="6405" y="2757"/>
                    <a:pt x="6190" y="2805"/>
                  </a:cubicBezTo>
                  <a:cubicBezTo>
                    <a:pt x="6053" y="2836"/>
                    <a:pt x="5913" y="2862"/>
                    <a:pt x="5774" y="2886"/>
                  </a:cubicBezTo>
                  <a:cubicBezTo>
                    <a:pt x="5726" y="2894"/>
                    <a:pt x="5735" y="2909"/>
                    <a:pt x="5751" y="2937"/>
                  </a:cubicBezTo>
                  <a:cubicBezTo>
                    <a:pt x="5867" y="3138"/>
                    <a:pt x="5983" y="3338"/>
                    <a:pt x="6096" y="3539"/>
                  </a:cubicBezTo>
                  <a:cubicBezTo>
                    <a:pt x="6130" y="3600"/>
                    <a:pt x="6155" y="3665"/>
                    <a:pt x="6183" y="3728"/>
                  </a:cubicBezTo>
                  <a:cubicBezTo>
                    <a:pt x="6209" y="3789"/>
                    <a:pt x="6227" y="3795"/>
                    <a:pt x="6299" y="3783"/>
                  </a:cubicBezTo>
                  <a:cubicBezTo>
                    <a:pt x="6403" y="3767"/>
                    <a:pt x="6508" y="3750"/>
                    <a:pt x="6613" y="3743"/>
                  </a:cubicBezTo>
                  <a:cubicBezTo>
                    <a:pt x="7617" y="3674"/>
                    <a:pt x="8623" y="3726"/>
                    <a:pt x="9627" y="3714"/>
                  </a:cubicBezTo>
                  <a:cubicBezTo>
                    <a:pt x="9779" y="3706"/>
                    <a:pt x="9929" y="3748"/>
                    <a:pt x="10050" y="3832"/>
                  </a:cubicBezTo>
                  <a:cubicBezTo>
                    <a:pt x="10131" y="3892"/>
                    <a:pt x="10191" y="3970"/>
                    <a:pt x="10225" y="4059"/>
                  </a:cubicBezTo>
                  <a:cubicBezTo>
                    <a:pt x="10311" y="4253"/>
                    <a:pt x="10284" y="4474"/>
                    <a:pt x="10155" y="4647"/>
                  </a:cubicBezTo>
                  <a:cubicBezTo>
                    <a:pt x="10087" y="4756"/>
                    <a:pt x="9961" y="4826"/>
                    <a:pt x="9823" y="4831"/>
                  </a:cubicBezTo>
                  <a:cubicBezTo>
                    <a:pt x="9392" y="4835"/>
                    <a:pt x="8961" y="4842"/>
                    <a:pt x="8530" y="4846"/>
                  </a:cubicBezTo>
                  <a:cubicBezTo>
                    <a:pt x="8231" y="4848"/>
                    <a:pt x="7933" y="4845"/>
                    <a:pt x="7634" y="4847"/>
                  </a:cubicBezTo>
                  <a:cubicBezTo>
                    <a:pt x="7439" y="4849"/>
                    <a:pt x="7244" y="4852"/>
                    <a:pt x="7049" y="4863"/>
                  </a:cubicBezTo>
                  <a:cubicBezTo>
                    <a:pt x="6895" y="4872"/>
                    <a:pt x="6743" y="4894"/>
                    <a:pt x="6590" y="4908"/>
                  </a:cubicBezTo>
                  <a:cubicBezTo>
                    <a:pt x="6555" y="4911"/>
                    <a:pt x="6555" y="4931"/>
                    <a:pt x="6558" y="4951"/>
                  </a:cubicBezTo>
                  <a:cubicBezTo>
                    <a:pt x="6574" y="5073"/>
                    <a:pt x="6591" y="5194"/>
                    <a:pt x="6608" y="5315"/>
                  </a:cubicBezTo>
                  <a:cubicBezTo>
                    <a:pt x="6608" y="5320"/>
                    <a:pt x="6609" y="5326"/>
                    <a:pt x="6609" y="5331"/>
                  </a:cubicBezTo>
                  <a:cubicBezTo>
                    <a:pt x="6614" y="5462"/>
                    <a:pt x="6619" y="5593"/>
                    <a:pt x="6626" y="5724"/>
                  </a:cubicBezTo>
                  <a:cubicBezTo>
                    <a:pt x="6630" y="5785"/>
                    <a:pt x="6638" y="5846"/>
                    <a:pt x="6643" y="5908"/>
                  </a:cubicBezTo>
                  <a:cubicBezTo>
                    <a:pt x="6645" y="5940"/>
                    <a:pt x="6670" y="5938"/>
                    <a:pt x="6692" y="5934"/>
                  </a:cubicBezTo>
                  <a:cubicBezTo>
                    <a:pt x="6928" y="5889"/>
                    <a:pt x="7170" y="5868"/>
                    <a:pt x="7412" y="5872"/>
                  </a:cubicBezTo>
                  <a:cubicBezTo>
                    <a:pt x="7538" y="5873"/>
                    <a:pt x="7665" y="5857"/>
                    <a:pt x="7792" y="5858"/>
                  </a:cubicBezTo>
                  <a:cubicBezTo>
                    <a:pt x="8220" y="5861"/>
                    <a:pt x="8649" y="5869"/>
                    <a:pt x="9077" y="5872"/>
                  </a:cubicBezTo>
                  <a:cubicBezTo>
                    <a:pt x="9178" y="5873"/>
                    <a:pt x="9280" y="5856"/>
                    <a:pt x="9381" y="5859"/>
                  </a:cubicBezTo>
                  <a:cubicBezTo>
                    <a:pt x="9530" y="5860"/>
                    <a:pt x="9678" y="5871"/>
                    <a:pt x="9826" y="5892"/>
                  </a:cubicBezTo>
                  <a:cubicBezTo>
                    <a:pt x="9974" y="5917"/>
                    <a:pt x="10102" y="6001"/>
                    <a:pt x="10175" y="6121"/>
                  </a:cubicBezTo>
                  <a:cubicBezTo>
                    <a:pt x="10246" y="6226"/>
                    <a:pt x="10281" y="6348"/>
                    <a:pt x="10277" y="6471"/>
                  </a:cubicBezTo>
                  <a:cubicBezTo>
                    <a:pt x="10272" y="6730"/>
                    <a:pt x="10072" y="6952"/>
                    <a:pt x="9794" y="7007"/>
                  </a:cubicBezTo>
                  <a:cubicBezTo>
                    <a:pt x="9748" y="7017"/>
                    <a:pt x="9701" y="7022"/>
                    <a:pt x="9653" y="7023"/>
                  </a:cubicBezTo>
                  <a:cubicBezTo>
                    <a:pt x="8846" y="7024"/>
                    <a:pt x="8038" y="7023"/>
                    <a:pt x="7230" y="7024"/>
                  </a:cubicBezTo>
                  <a:cubicBezTo>
                    <a:pt x="7003" y="7022"/>
                    <a:pt x="6795" y="7141"/>
                    <a:pt x="6698" y="7329"/>
                  </a:cubicBezTo>
                  <a:cubicBezTo>
                    <a:pt x="6676" y="7367"/>
                    <a:pt x="6663" y="7409"/>
                    <a:pt x="6661" y="7452"/>
                  </a:cubicBezTo>
                  <a:cubicBezTo>
                    <a:pt x="6652" y="7651"/>
                    <a:pt x="6649" y="7849"/>
                    <a:pt x="6643" y="8048"/>
                  </a:cubicBezTo>
                  <a:cubicBezTo>
                    <a:pt x="6641" y="8099"/>
                    <a:pt x="6655" y="8165"/>
                    <a:pt x="6626" y="8195"/>
                  </a:cubicBezTo>
                  <a:cubicBezTo>
                    <a:pt x="6602" y="8220"/>
                    <a:pt x="6525" y="8205"/>
                    <a:pt x="6471" y="8205"/>
                  </a:cubicBezTo>
                  <a:cubicBezTo>
                    <a:pt x="6144" y="8206"/>
                    <a:pt x="5817" y="8206"/>
                    <a:pt x="5490" y="8205"/>
                  </a:cubicBezTo>
                  <a:cubicBezTo>
                    <a:pt x="5362" y="8205"/>
                    <a:pt x="5381" y="8221"/>
                    <a:pt x="5381" y="8109"/>
                  </a:cubicBezTo>
                  <a:cubicBezTo>
                    <a:pt x="5380" y="7427"/>
                    <a:pt x="5381" y="6745"/>
                    <a:pt x="5379" y="6064"/>
                  </a:cubicBezTo>
                  <a:cubicBezTo>
                    <a:pt x="5379" y="5909"/>
                    <a:pt x="5369" y="5755"/>
                    <a:pt x="5362" y="5600"/>
                  </a:cubicBezTo>
                  <a:cubicBezTo>
                    <a:pt x="5359" y="5573"/>
                    <a:pt x="5353" y="5545"/>
                    <a:pt x="5346" y="5518"/>
                  </a:cubicBezTo>
                  <a:cubicBezTo>
                    <a:pt x="5342" y="5494"/>
                    <a:pt x="5339" y="5470"/>
                    <a:pt x="5335" y="5447"/>
                  </a:cubicBezTo>
                  <a:cubicBezTo>
                    <a:pt x="5316" y="5462"/>
                    <a:pt x="5296" y="5476"/>
                    <a:pt x="5278" y="5491"/>
                  </a:cubicBezTo>
                  <a:cubicBezTo>
                    <a:pt x="5041" y="5689"/>
                    <a:pt x="4834" y="5914"/>
                    <a:pt x="4663" y="6161"/>
                  </a:cubicBezTo>
                  <a:cubicBezTo>
                    <a:pt x="4518" y="6370"/>
                    <a:pt x="4408" y="6596"/>
                    <a:pt x="4336" y="6834"/>
                  </a:cubicBezTo>
                  <a:cubicBezTo>
                    <a:pt x="4297" y="6956"/>
                    <a:pt x="4274" y="7082"/>
                    <a:pt x="4270" y="7210"/>
                  </a:cubicBezTo>
                  <a:cubicBezTo>
                    <a:pt x="4268" y="7514"/>
                    <a:pt x="4259" y="7819"/>
                    <a:pt x="4254" y="8124"/>
                  </a:cubicBezTo>
                  <a:cubicBezTo>
                    <a:pt x="4252" y="8216"/>
                    <a:pt x="4265" y="8205"/>
                    <a:pt x="4161" y="8205"/>
                  </a:cubicBezTo>
                  <a:cubicBezTo>
                    <a:pt x="3803" y="8206"/>
                    <a:pt x="3444" y="8206"/>
                    <a:pt x="3086" y="8205"/>
                  </a:cubicBezTo>
                  <a:cubicBezTo>
                    <a:pt x="3009" y="8205"/>
                    <a:pt x="3008" y="8205"/>
                    <a:pt x="3008" y="8134"/>
                  </a:cubicBezTo>
                  <a:cubicBezTo>
                    <a:pt x="3008" y="7737"/>
                    <a:pt x="3008" y="7341"/>
                    <a:pt x="3008" y="69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6">
              <a:extLst>
                <a:ext uri="{FF2B5EF4-FFF2-40B4-BE49-F238E27FC236}">
                  <a16:creationId xmlns:a16="http://schemas.microsoft.com/office/drawing/2014/main" id="{935AC7BB-E7A4-4659-A27A-DB959EAE9728}"/>
                </a:ext>
              </a:extLst>
            </p:cNvPr>
            <p:cNvSpPr>
              <a:spLocks noChangeArrowheads="1"/>
            </p:cNvSpPr>
            <p:nvPr userDrawn="1"/>
          </p:nvSpPr>
          <p:spPr bwMode="auto">
            <a:xfrm>
              <a:off x="724" y="0"/>
              <a:ext cx="685" cy="6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7">
              <a:extLst>
                <a:ext uri="{FF2B5EF4-FFF2-40B4-BE49-F238E27FC236}">
                  <a16:creationId xmlns:a16="http://schemas.microsoft.com/office/drawing/2014/main" id="{D422F483-C486-4F08-83DC-532278232342}"/>
                </a:ext>
              </a:extLst>
            </p:cNvPr>
            <p:cNvSpPr>
              <a:spLocks noChangeArrowheads="1"/>
            </p:cNvSpPr>
            <p:nvPr userDrawn="1"/>
          </p:nvSpPr>
          <p:spPr bwMode="auto">
            <a:xfrm>
              <a:off x="724" y="1128"/>
              <a:ext cx="685" cy="6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8">
              <a:extLst>
                <a:ext uri="{FF2B5EF4-FFF2-40B4-BE49-F238E27FC236}">
                  <a16:creationId xmlns:a16="http://schemas.microsoft.com/office/drawing/2014/main" id="{8D1F8493-6C9C-489E-BC60-70CD0C014819}"/>
                </a:ext>
              </a:extLst>
            </p:cNvPr>
            <p:cNvSpPr>
              <a:spLocks noChangeArrowheads="1"/>
            </p:cNvSpPr>
            <p:nvPr userDrawn="1"/>
          </p:nvSpPr>
          <p:spPr bwMode="auto">
            <a:xfrm>
              <a:off x="724" y="2259"/>
              <a:ext cx="685" cy="62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541337" y="541338"/>
            <a:ext cx="8434387" cy="1623637"/>
          </a:xfrm>
        </p:spPr>
        <p:txBody>
          <a:bodyPr anchor="t"/>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326427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1338" y="1524000"/>
            <a:ext cx="5319713" cy="4210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3476" y="1524000"/>
            <a:ext cx="5319713" cy="4210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541338" y="6210001"/>
            <a:ext cx="4716000" cy="108000"/>
          </a:xfrm>
          <a:prstGeom prst="rect">
            <a:avLst/>
          </a:prstGeom>
        </p:spPr>
        <p:txBody>
          <a:bodyPr/>
          <a:lstStyle/>
          <a:p>
            <a:fld id="{A21E7B76-01F8-4D94-9B3A-A3F35BC5DEE6}" type="slidenum">
              <a:rPr lang="en-GB" smtClean="0"/>
              <a:t>‹#›</a:t>
            </a:fld>
            <a:endParaRPr lang="en-GB"/>
          </a:p>
        </p:txBody>
      </p:sp>
      <p:sp>
        <p:nvSpPr>
          <p:cNvPr id="9" name="Text Placeholder 10">
            <a:extLst>
              <a:ext uri="{FF2B5EF4-FFF2-40B4-BE49-F238E27FC236}">
                <a16:creationId xmlns:a16="http://schemas.microsoft.com/office/drawing/2014/main" id="{BF9114B8-4699-42A6-A96A-A748C422E274}"/>
              </a:ext>
            </a:extLst>
          </p:cNvPr>
          <p:cNvSpPr>
            <a:spLocks noGrp="1"/>
          </p:cNvSpPr>
          <p:nvPr>
            <p:ph type="body" sz="quarter" idx="14"/>
          </p:nvPr>
        </p:nvSpPr>
        <p:spPr>
          <a:xfrm>
            <a:off x="541338" y="841448"/>
            <a:ext cx="6760415" cy="294411"/>
          </a:xfrm>
        </p:spPr>
        <p:txBody>
          <a:bodyPr/>
          <a:lstStyle>
            <a:lvl1pPr algn="l">
              <a:defRPr sz="1700" i="1">
                <a:solidFill>
                  <a:schemeClr val="tx2"/>
                </a:solidFill>
                <a:latin typeface="Franklin Gothic Book" panose="020B0503020102020204" pitchFamily="34" charset="0"/>
              </a:defRPr>
            </a:lvl1pPr>
          </a:lstStyle>
          <a:p>
            <a:pPr lvl="0"/>
            <a:r>
              <a:rPr lang="en-US"/>
              <a:t>Edit Master text styles</a:t>
            </a:r>
          </a:p>
        </p:txBody>
      </p:sp>
      <p:sp>
        <p:nvSpPr>
          <p:cNvPr id="10" name="Text Placeholder 10">
            <a:extLst>
              <a:ext uri="{FF2B5EF4-FFF2-40B4-BE49-F238E27FC236}">
                <a16:creationId xmlns:a16="http://schemas.microsoft.com/office/drawing/2014/main" id="{D0FFA29F-61B2-485C-ABA5-43FAD64E3DE0}"/>
              </a:ext>
            </a:extLst>
          </p:cNvPr>
          <p:cNvSpPr>
            <a:spLocks noGrp="1"/>
          </p:cNvSpPr>
          <p:nvPr>
            <p:ph type="body" sz="quarter" idx="13"/>
          </p:nvPr>
        </p:nvSpPr>
        <p:spPr>
          <a:xfrm>
            <a:off x="7557247" y="551160"/>
            <a:ext cx="3975941" cy="860781"/>
          </a:xfrm>
        </p:spPr>
        <p:txBody>
          <a:bodyPr/>
          <a:lstStyle>
            <a:lvl1pPr algn="r">
              <a:defRPr sz="1600" i="1">
                <a:solidFill>
                  <a:schemeClr val="accent4"/>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13786532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1FA1D-20CD-43BE-BC54-90ED7068ED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AEDFA8-422E-44EC-942C-D0E314BF6AC9}"/>
              </a:ext>
            </a:extLst>
          </p:cNvPr>
          <p:cNvSpPr>
            <a:spLocks noGrp="1"/>
          </p:cNvSpPr>
          <p:nvPr>
            <p:ph type="dt" sz="half" idx="10"/>
          </p:nvPr>
        </p:nvSpPr>
        <p:spPr>
          <a:xfrm>
            <a:off x="541338" y="6423638"/>
            <a:ext cx="4716000" cy="108000"/>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D596E2A5-F8F5-4122-9FAC-8D50A1C4B168}"/>
              </a:ext>
            </a:extLst>
          </p:cNvPr>
          <p:cNvSpPr>
            <a:spLocks noGrp="1"/>
          </p:cNvSpPr>
          <p:nvPr>
            <p:ph type="ftr" sz="quarter" idx="11"/>
          </p:nvPr>
        </p:nvSpPr>
        <p:spPr>
          <a:xfrm>
            <a:off x="541338" y="6318001"/>
            <a:ext cx="4716000" cy="108000"/>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8C60E42C-8D97-43A5-92E5-952969F7E760}"/>
              </a:ext>
            </a:extLst>
          </p:cNvPr>
          <p:cNvSpPr>
            <a:spLocks noGrp="1"/>
          </p:cNvSpPr>
          <p:nvPr>
            <p:ph type="sldNum" sz="quarter" idx="12"/>
          </p:nvPr>
        </p:nvSpPr>
        <p:spPr>
          <a:xfrm>
            <a:off x="541338" y="6210001"/>
            <a:ext cx="4716000" cy="108000"/>
          </a:xfrm>
          <a:prstGeom prst="rect">
            <a:avLst/>
          </a:prstGeom>
        </p:spPr>
        <p:txBody>
          <a:bodyPr/>
          <a:lstStyle/>
          <a:p>
            <a:fld id="{A21E7B76-01F8-4D94-9B3A-A3F35BC5DEE6}" type="slidenum">
              <a:rPr lang="en-GB" smtClean="0"/>
              <a:pPr/>
              <a:t>‹#›</a:t>
            </a:fld>
            <a:endParaRPr lang="en-GB"/>
          </a:p>
        </p:txBody>
      </p:sp>
      <p:sp>
        <p:nvSpPr>
          <p:cNvPr id="9" name="Picture Placeholder 8">
            <a:extLst>
              <a:ext uri="{FF2B5EF4-FFF2-40B4-BE49-F238E27FC236}">
                <a16:creationId xmlns:a16="http://schemas.microsoft.com/office/drawing/2014/main" id="{C0D85F51-A1B6-44DF-84B5-4D55765CFA55}"/>
              </a:ext>
            </a:extLst>
          </p:cNvPr>
          <p:cNvSpPr>
            <a:spLocks noGrp="1"/>
          </p:cNvSpPr>
          <p:nvPr>
            <p:ph type="pic" sz="quarter" idx="14"/>
          </p:nvPr>
        </p:nvSpPr>
        <p:spPr>
          <a:xfrm>
            <a:off x="5978525" y="1524000"/>
            <a:ext cx="5554663" cy="4210050"/>
          </a:xfrm>
          <a:solidFill>
            <a:schemeClr val="bg1">
              <a:lumMod val="95000"/>
            </a:schemeClr>
          </a:solidFill>
        </p:spPr>
        <p:txBody>
          <a:bodyPr/>
          <a:lstStyle/>
          <a:p>
            <a:r>
              <a:rPr lang="en-US"/>
              <a:t>Click icon to add picture</a:t>
            </a:r>
            <a:endParaRPr lang="en-GB"/>
          </a:p>
        </p:txBody>
      </p:sp>
      <p:sp>
        <p:nvSpPr>
          <p:cNvPr id="11" name="Content Placeholder 10">
            <a:extLst>
              <a:ext uri="{FF2B5EF4-FFF2-40B4-BE49-F238E27FC236}">
                <a16:creationId xmlns:a16="http://schemas.microsoft.com/office/drawing/2014/main" id="{945B2ED7-9DBF-4824-9BBF-526F267F3A0C}"/>
              </a:ext>
            </a:extLst>
          </p:cNvPr>
          <p:cNvSpPr>
            <a:spLocks noGrp="1"/>
          </p:cNvSpPr>
          <p:nvPr>
            <p:ph sz="quarter" idx="15"/>
          </p:nvPr>
        </p:nvSpPr>
        <p:spPr>
          <a:xfrm>
            <a:off x="541338" y="1524000"/>
            <a:ext cx="5186362" cy="4210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D23BFDEC-C58C-4229-B11C-CEDF20D85365}"/>
              </a:ext>
            </a:extLst>
          </p:cNvPr>
          <p:cNvSpPr>
            <a:spLocks noGrp="1"/>
          </p:cNvSpPr>
          <p:nvPr>
            <p:ph type="body" sz="quarter" idx="16"/>
          </p:nvPr>
        </p:nvSpPr>
        <p:spPr>
          <a:xfrm>
            <a:off x="541338" y="841448"/>
            <a:ext cx="6760415" cy="294411"/>
          </a:xfrm>
        </p:spPr>
        <p:txBody>
          <a:bodyPr/>
          <a:lstStyle>
            <a:lvl1pPr algn="l">
              <a:defRPr sz="1700" i="1">
                <a:solidFill>
                  <a:schemeClr val="tx2"/>
                </a:solidFill>
                <a:latin typeface="Franklin Gothic Book" panose="020B0503020102020204" pitchFamily="34" charset="0"/>
              </a:defRPr>
            </a:lvl1pPr>
          </a:lstStyle>
          <a:p>
            <a:pPr lvl="0"/>
            <a:r>
              <a:rPr lang="en-US"/>
              <a:t>Edit Master text styles</a:t>
            </a:r>
          </a:p>
        </p:txBody>
      </p:sp>
      <p:sp>
        <p:nvSpPr>
          <p:cNvPr id="13" name="Text Placeholder 10">
            <a:extLst>
              <a:ext uri="{FF2B5EF4-FFF2-40B4-BE49-F238E27FC236}">
                <a16:creationId xmlns:a16="http://schemas.microsoft.com/office/drawing/2014/main" id="{3BAC5EFB-703E-4F81-B441-B0E2CC190885}"/>
              </a:ext>
            </a:extLst>
          </p:cNvPr>
          <p:cNvSpPr>
            <a:spLocks noGrp="1"/>
          </p:cNvSpPr>
          <p:nvPr>
            <p:ph type="body" sz="quarter" idx="13"/>
          </p:nvPr>
        </p:nvSpPr>
        <p:spPr>
          <a:xfrm>
            <a:off x="7557247" y="551160"/>
            <a:ext cx="3975941" cy="860781"/>
          </a:xfrm>
        </p:spPr>
        <p:txBody>
          <a:bodyPr/>
          <a:lstStyle>
            <a:lvl1pPr algn="r">
              <a:defRPr sz="1600" i="1">
                <a:solidFill>
                  <a:schemeClr val="accent4"/>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3165990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1A72-4E26-47BF-B435-9B13A512312F}"/>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1AD29583-35B8-48E2-835E-F61C71E126F6}"/>
              </a:ext>
            </a:extLst>
          </p:cNvPr>
          <p:cNvSpPr>
            <a:spLocks noGrp="1"/>
          </p:cNvSpPr>
          <p:nvPr>
            <p:ph type="sldNum" sz="quarter" idx="12"/>
          </p:nvPr>
        </p:nvSpPr>
        <p:spPr>
          <a:xfrm>
            <a:off x="541338" y="6210001"/>
            <a:ext cx="4716000" cy="108000"/>
          </a:xfrm>
          <a:prstGeom prst="rect">
            <a:avLst/>
          </a:prstGeom>
        </p:spPr>
        <p:txBody>
          <a:bodyPr/>
          <a:lstStyle/>
          <a:p>
            <a:fld id="{A21E7B76-01F8-4D94-9B3A-A3F35BC5DEE6}" type="slidenum">
              <a:rPr lang="en-GB" smtClean="0"/>
              <a:pPr/>
              <a:t>‹#›</a:t>
            </a:fld>
            <a:endParaRPr lang="en-GB"/>
          </a:p>
        </p:txBody>
      </p:sp>
      <p:sp>
        <p:nvSpPr>
          <p:cNvPr id="6" name="Picture Placeholder 8">
            <a:extLst>
              <a:ext uri="{FF2B5EF4-FFF2-40B4-BE49-F238E27FC236}">
                <a16:creationId xmlns:a16="http://schemas.microsoft.com/office/drawing/2014/main" id="{E66D261A-D5BF-4480-B266-D8B670002CB7}"/>
              </a:ext>
            </a:extLst>
          </p:cNvPr>
          <p:cNvSpPr>
            <a:spLocks noGrp="1"/>
          </p:cNvSpPr>
          <p:nvPr>
            <p:ph type="pic" sz="quarter" idx="14"/>
          </p:nvPr>
        </p:nvSpPr>
        <p:spPr>
          <a:xfrm>
            <a:off x="541338" y="1524000"/>
            <a:ext cx="10991850" cy="4210050"/>
          </a:xfrm>
          <a:solidFill>
            <a:schemeClr val="bg1">
              <a:lumMod val="95000"/>
            </a:schemeClr>
          </a:solidFill>
        </p:spPr>
        <p:txBody>
          <a:bodyPr/>
          <a:lstStyle/>
          <a:p>
            <a:r>
              <a:rPr lang="en-US"/>
              <a:t>Click icon to add picture</a:t>
            </a:r>
            <a:endParaRPr lang="en-GB"/>
          </a:p>
        </p:txBody>
      </p:sp>
      <p:sp>
        <p:nvSpPr>
          <p:cNvPr id="7" name="Text Placeholder 10">
            <a:extLst>
              <a:ext uri="{FF2B5EF4-FFF2-40B4-BE49-F238E27FC236}">
                <a16:creationId xmlns:a16="http://schemas.microsoft.com/office/drawing/2014/main" id="{D17AC2BF-BB59-407D-AF74-CA8569997950}"/>
              </a:ext>
            </a:extLst>
          </p:cNvPr>
          <p:cNvSpPr>
            <a:spLocks noGrp="1"/>
          </p:cNvSpPr>
          <p:nvPr>
            <p:ph type="body" sz="quarter" idx="15"/>
          </p:nvPr>
        </p:nvSpPr>
        <p:spPr>
          <a:xfrm>
            <a:off x="541338" y="841448"/>
            <a:ext cx="6760415" cy="294411"/>
          </a:xfrm>
        </p:spPr>
        <p:txBody>
          <a:bodyPr/>
          <a:lstStyle>
            <a:lvl1pPr algn="l">
              <a:defRPr sz="1700" i="1">
                <a:solidFill>
                  <a:schemeClr val="tx2"/>
                </a:solidFill>
                <a:latin typeface="Franklin Gothic Book" panose="020B0503020102020204" pitchFamily="34" charset="0"/>
              </a:defRPr>
            </a:lvl1pPr>
          </a:lstStyle>
          <a:p>
            <a:pPr lvl="0"/>
            <a:r>
              <a:rPr lang="en-US"/>
              <a:t>Edit Master text styles</a:t>
            </a:r>
          </a:p>
        </p:txBody>
      </p:sp>
      <p:sp>
        <p:nvSpPr>
          <p:cNvPr id="8" name="Text Placeholder 10">
            <a:extLst>
              <a:ext uri="{FF2B5EF4-FFF2-40B4-BE49-F238E27FC236}">
                <a16:creationId xmlns:a16="http://schemas.microsoft.com/office/drawing/2014/main" id="{83503E79-8D3B-40E9-A69D-EE1A42D8372C}"/>
              </a:ext>
            </a:extLst>
          </p:cNvPr>
          <p:cNvSpPr>
            <a:spLocks noGrp="1"/>
          </p:cNvSpPr>
          <p:nvPr>
            <p:ph type="body" sz="quarter" idx="13"/>
          </p:nvPr>
        </p:nvSpPr>
        <p:spPr>
          <a:xfrm>
            <a:off x="7557247" y="551160"/>
            <a:ext cx="3975941" cy="860781"/>
          </a:xfrm>
        </p:spPr>
        <p:txBody>
          <a:bodyPr/>
          <a:lstStyle>
            <a:lvl1pPr algn="r">
              <a:defRPr sz="1600" i="1">
                <a:solidFill>
                  <a:schemeClr val="accent4"/>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22871761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41338" y="6423638"/>
            <a:ext cx="4716000" cy="108000"/>
          </a:xfrm>
          <a:prstGeom prst="rect">
            <a:avLst/>
          </a:prstGeom>
        </p:spPr>
        <p:txBody>
          <a:bodyPr/>
          <a:lstStyle/>
          <a:p>
            <a:endParaRPr lang="en-GB"/>
          </a:p>
        </p:txBody>
      </p:sp>
      <p:sp>
        <p:nvSpPr>
          <p:cNvPr id="4" name="Footer Placeholder 3"/>
          <p:cNvSpPr>
            <a:spLocks noGrp="1"/>
          </p:cNvSpPr>
          <p:nvPr>
            <p:ph type="ftr" sz="quarter" idx="11"/>
          </p:nvPr>
        </p:nvSpPr>
        <p:spPr>
          <a:xfrm>
            <a:off x="541338" y="6318001"/>
            <a:ext cx="4716000" cy="108000"/>
          </a:xfrm>
          <a:prstGeom prst="rect">
            <a:avLst/>
          </a:prstGeom>
        </p:spPr>
        <p:txBody>
          <a:bodyPr/>
          <a:lstStyle/>
          <a:p>
            <a:endParaRPr lang="en-GB" dirty="0"/>
          </a:p>
        </p:txBody>
      </p:sp>
      <p:sp>
        <p:nvSpPr>
          <p:cNvPr id="5" name="Slide Number Placeholder 4"/>
          <p:cNvSpPr>
            <a:spLocks noGrp="1"/>
          </p:cNvSpPr>
          <p:nvPr>
            <p:ph type="sldNum" sz="quarter" idx="12"/>
          </p:nvPr>
        </p:nvSpPr>
        <p:spPr>
          <a:xfrm>
            <a:off x="541338" y="6210001"/>
            <a:ext cx="4716000" cy="108000"/>
          </a:xfrm>
          <a:prstGeom prst="rect">
            <a:avLst/>
          </a:prstGeom>
        </p:spPr>
        <p:txBody>
          <a:bodyPr/>
          <a:lstStyle/>
          <a:p>
            <a:fld id="{A21E7B76-01F8-4D94-9B3A-A3F35BC5DEE6}" type="slidenum">
              <a:rPr lang="en-GB" smtClean="0"/>
              <a:t>‹#›</a:t>
            </a:fld>
            <a:endParaRPr lang="en-GB"/>
          </a:p>
        </p:txBody>
      </p:sp>
      <p:sp>
        <p:nvSpPr>
          <p:cNvPr id="6" name="Text Placeholder 10">
            <a:extLst>
              <a:ext uri="{FF2B5EF4-FFF2-40B4-BE49-F238E27FC236}">
                <a16:creationId xmlns:a16="http://schemas.microsoft.com/office/drawing/2014/main" id="{1A3509EA-4C87-4EA1-B556-565BED00BC52}"/>
              </a:ext>
            </a:extLst>
          </p:cNvPr>
          <p:cNvSpPr>
            <a:spLocks noGrp="1"/>
          </p:cNvSpPr>
          <p:nvPr>
            <p:ph type="body" sz="quarter" idx="14"/>
          </p:nvPr>
        </p:nvSpPr>
        <p:spPr>
          <a:xfrm>
            <a:off x="541338" y="841448"/>
            <a:ext cx="6760415" cy="294411"/>
          </a:xfrm>
        </p:spPr>
        <p:txBody>
          <a:bodyPr/>
          <a:lstStyle>
            <a:lvl1pPr algn="l">
              <a:defRPr sz="1700" i="1">
                <a:solidFill>
                  <a:schemeClr val="tx2"/>
                </a:solidFill>
                <a:latin typeface="Franklin Gothic Book" panose="020B0503020102020204" pitchFamily="34" charset="0"/>
              </a:defRPr>
            </a:lvl1pPr>
          </a:lstStyle>
          <a:p>
            <a:pPr lvl="0"/>
            <a:r>
              <a:rPr lang="en-US"/>
              <a:t>Edit Master text styles</a:t>
            </a:r>
          </a:p>
        </p:txBody>
      </p:sp>
      <p:sp>
        <p:nvSpPr>
          <p:cNvPr id="7" name="Text Placeholder 10">
            <a:extLst>
              <a:ext uri="{FF2B5EF4-FFF2-40B4-BE49-F238E27FC236}">
                <a16:creationId xmlns:a16="http://schemas.microsoft.com/office/drawing/2014/main" id="{86F3419A-C830-4E78-8B00-6D4C4BC1307A}"/>
              </a:ext>
            </a:extLst>
          </p:cNvPr>
          <p:cNvSpPr>
            <a:spLocks noGrp="1"/>
          </p:cNvSpPr>
          <p:nvPr>
            <p:ph type="body" sz="quarter" idx="13"/>
          </p:nvPr>
        </p:nvSpPr>
        <p:spPr>
          <a:xfrm>
            <a:off x="7557247" y="551160"/>
            <a:ext cx="3975941" cy="860781"/>
          </a:xfrm>
        </p:spPr>
        <p:txBody>
          <a:bodyPr/>
          <a:lstStyle>
            <a:lvl1pPr algn="r">
              <a:defRPr sz="1600" i="1">
                <a:solidFill>
                  <a:schemeClr val="accent4"/>
                </a:solidFill>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6840348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1338" y="6423638"/>
            <a:ext cx="4716000" cy="108000"/>
          </a:xfrm>
          <a:prstGeom prst="rect">
            <a:avLst/>
          </a:prstGeom>
        </p:spPr>
        <p:txBody>
          <a:bodyPr/>
          <a:lstStyle/>
          <a:p>
            <a:endParaRPr lang="en-GB"/>
          </a:p>
        </p:txBody>
      </p:sp>
      <p:sp>
        <p:nvSpPr>
          <p:cNvPr id="3" name="Footer Placeholder 2"/>
          <p:cNvSpPr>
            <a:spLocks noGrp="1"/>
          </p:cNvSpPr>
          <p:nvPr>
            <p:ph type="ftr" sz="quarter" idx="11"/>
          </p:nvPr>
        </p:nvSpPr>
        <p:spPr>
          <a:xfrm>
            <a:off x="541338" y="6318001"/>
            <a:ext cx="4716000" cy="108000"/>
          </a:xfrm>
          <a:prstGeom prst="rect">
            <a:avLst/>
          </a:prstGeom>
        </p:spPr>
        <p:txBody>
          <a:bodyPr/>
          <a:lstStyle/>
          <a:p>
            <a:endParaRPr lang="en-GB"/>
          </a:p>
        </p:txBody>
      </p:sp>
      <p:sp>
        <p:nvSpPr>
          <p:cNvPr id="4" name="Slide Number Placeholder 3"/>
          <p:cNvSpPr>
            <a:spLocks noGrp="1"/>
          </p:cNvSpPr>
          <p:nvPr>
            <p:ph type="sldNum" sz="quarter" idx="12"/>
          </p:nvPr>
        </p:nvSpPr>
        <p:spPr>
          <a:xfrm>
            <a:off x="541338" y="6210001"/>
            <a:ext cx="4716000" cy="108000"/>
          </a:xfrm>
          <a:prstGeom prst="rect">
            <a:avLst/>
          </a:prstGeom>
        </p:spPr>
        <p:txBody>
          <a:bodyPr/>
          <a:lstStyle/>
          <a:p>
            <a:fld id="{A21E7B76-01F8-4D94-9B3A-A3F35BC5DEE6}" type="slidenum">
              <a:rPr lang="en-GB" smtClean="0"/>
              <a:t>‹#›</a:t>
            </a:fld>
            <a:endParaRPr lang="en-GB"/>
          </a:p>
        </p:txBody>
      </p:sp>
    </p:spTree>
    <p:extLst>
      <p:ext uri="{BB962C8B-B14F-4D97-AF65-F5344CB8AC3E}">
        <p14:creationId xmlns:p14="http://schemas.microsoft.com/office/powerpoint/2010/main" val="93802221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339" y="540000"/>
            <a:ext cx="6760414" cy="28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541338" y="1524000"/>
            <a:ext cx="10991850" cy="4210049"/>
          </a:xfrm>
          <a:prstGeom prst="rect">
            <a:avLst/>
          </a:prstGeom>
        </p:spPr>
        <p:txBody>
          <a:bodyPr vert="horz" lIns="0" tIns="0" rIns="0" bIns="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41338" y="6210001"/>
            <a:ext cx="4716000" cy="108000"/>
          </a:xfrm>
          <a:prstGeom prst="rect">
            <a:avLst/>
          </a:prstGeom>
        </p:spPr>
        <p:txBody>
          <a:bodyPr vert="horz" lIns="0" tIns="0" rIns="0" bIns="0" rtlCol="0" anchor="t">
            <a:noAutofit/>
          </a:bodyPr>
          <a:lstStyle>
            <a:lvl1pPr algn="l">
              <a:defRPr sz="700" i="1">
                <a:solidFill>
                  <a:schemeClr val="tx2"/>
                </a:solidFill>
              </a:defRPr>
            </a:lvl1pPr>
          </a:lstStyle>
          <a:p>
            <a:fld id="{A21E7B76-01F8-4D94-9B3A-A3F35BC5DEE6}" type="slidenum">
              <a:rPr lang="en-GB" smtClean="0"/>
              <a:pPr/>
              <a:t>‹#›</a:t>
            </a:fld>
            <a:endParaRPr lang="en-GB"/>
          </a:p>
        </p:txBody>
      </p:sp>
      <p:pic>
        <p:nvPicPr>
          <p:cNvPr id="8" name="Picture 7">
            <a:extLst>
              <a:ext uri="{FF2B5EF4-FFF2-40B4-BE49-F238E27FC236}">
                <a16:creationId xmlns:a16="http://schemas.microsoft.com/office/drawing/2014/main" id="{4EFD6607-E3C2-4951-859D-D0CE85776B1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240833" y="6118355"/>
            <a:ext cx="1292355" cy="399289"/>
          </a:xfrm>
          <a:prstGeom prst="rect">
            <a:avLst/>
          </a:prstGeom>
        </p:spPr>
      </p:pic>
      <p:grpSp>
        <p:nvGrpSpPr>
          <p:cNvPr id="20" name="Group 19">
            <a:extLst>
              <a:ext uri="{FF2B5EF4-FFF2-40B4-BE49-F238E27FC236}">
                <a16:creationId xmlns:a16="http://schemas.microsoft.com/office/drawing/2014/main" id="{FDBE3684-1E62-469F-B838-F8191806936E}"/>
              </a:ext>
            </a:extLst>
          </p:cNvPr>
          <p:cNvGrpSpPr/>
          <p:nvPr userDrawn="1"/>
        </p:nvGrpSpPr>
        <p:grpSpPr>
          <a:xfrm>
            <a:off x="11796156" y="1524000"/>
            <a:ext cx="252002" cy="1368000"/>
            <a:chOff x="11798475" y="541338"/>
            <a:chExt cx="252002" cy="1455554"/>
          </a:xfrm>
        </p:grpSpPr>
        <p:sp>
          <p:nvSpPr>
            <p:cNvPr id="9" name="TextBox 8">
              <a:extLst>
                <a:ext uri="{FF2B5EF4-FFF2-40B4-BE49-F238E27FC236}">
                  <a16:creationId xmlns:a16="http://schemas.microsoft.com/office/drawing/2014/main" id="{ADC13D76-0D51-4915-8039-64FB7B5E0EFB}"/>
                </a:ext>
              </a:extLst>
            </p:cNvPr>
            <p:cNvSpPr txBox="1"/>
            <p:nvPr userDrawn="1"/>
          </p:nvSpPr>
          <p:spPr>
            <a:xfrm rot="5400000">
              <a:off x="11251131" y="1217730"/>
              <a:ext cx="1378323" cy="180000"/>
            </a:xfrm>
            <a:prstGeom prst="rect">
              <a:avLst/>
            </a:prstGeom>
            <a:noFill/>
          </p:spPr>
          <p:txBody>
            <a:bodyPr wrap="square" lIns="0" tIns="0" rIns="0" bIns="0" rtlCol="0">
              <a:noAutofit/>
            </a:bodyPr>
            <a:lstStyle/>
            <a:p>
              <a:r>
                <a:rPr lang="en-GB" sz="1000" i="1" spc="-20">
                  <a:solidFill>
                    <a:schemeClr val="tx2"/>
                  </a:solidFill>
                </a:rPr>
                <a:t>Simplify</a:t>
              </a:r>
            </a:p>
          </p:txBody>
        </p:sp>
        <p:cxnSp>
          <p:nvCxnSpPr>
            <p:cNvPr id="13" name="Straight Connector 12">
              <a:extLst>
                <a:ext uri="{FF2B5EF4-FFF2-40B4-BE49-F238E27FC236}">
                  <a16:creationId xmlns:a16="http://schemas.microsoft.com/office/drawing/2014/main" id="{0DA0C6CD-6B9B-4611-A1A5-4AF6B23D7944}"/>
                </a:ext>
              </a:extLst>
            </p:cNvPr>
            <p:cNvCxnSpPr>
              <a:cxnSpLocks/>
            </p:cNvCxnSpPr>
            <p:nvPr userDrawn="1"/>
          </p:nvCxnSpPr>
          <p:spPr>
            <a:xfrm>
              <a:off x="11798475" y="541338"/>
              <a:ext cx="0" cy="145555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B86CD0-E61E-40BF-9C34-AB0A836CBDD4}"/>
                </a:ext>
              </a:extLst>
            </p:cNvPr>
            <p:cNvCxnSpPr/>
            <p:nvPr userDrawn="1"/>
          </p:nvCxnSpPr>
          <p:spPr>
            <a:xfrm>
              <a:off x="11798477" y="541338"/>
              <a:ext cx="25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F1753B90-8FA2-4E1F-922C-B4B820106233}"/>
              </a:ext>
            </a:extLst>
          </p:cNvPr>
          <p:cNvGrpSpPr/>
          <p:nvPr userDrawn="1"/>
        </p:nvGrpSpPr>
        <p:grpSpPr>
          <a:xfrm>
            <a:off x="11796156" y="4366050"/>
            <a:ext cx="252002" cy="1368000"/>
            <a:chOff x="11798475" y="541338"/>
            <a:chExt cx="252002" cy="1455554"/>
          </a:xfrm>
        </p:grpSpPr>
        <p:sp>
          <p:nvSpPr>
            <p:cNvPr id="22" name="TextBox 21">
              <a:extLst>
                <a:ext uri="{FF2B5EF4-FFF2-40B4-BE49-F238E27FC236}">
                  <a16:creationId xmlns:a16="http://schemas.microsoft.com/office/drawing/2014/main" id="{41908C1E-427D-4441-A9DF-3972D2578032}"/>
                </a:ext>
              </a:extLst>
            </p:cNvPr>
            <p:cNvSpPr txBox="1"/>
            <p:nvPr userDrawn="1"/>
          </p:nvSpPr>
          <p:spPr>
            <a:xfrm rot="5400000">
              <a:off x="11251131" y="1217730"/>
              <a:ext cx="1378323" cy="180000"/>
            </a:xfrm>
            <a:prstGeom prst="rect">
              <a:avLst/>
            </a:prstGeom>
            <a:noFill/>
          </p:spPr>
          <p:txBody>
            <a:bodyPr wrap="square" lIns="0" tIns="0" rIns="0" bIns="0" rtlCol="0">
              <a:noAutofit/>
            </a:bodyPr>
            <a:lstStyle/>
            <a:p>
              <a:r>
                <a:rPr lang="en-GB" sz="1000" i="1" spc="-20">
                  <a:solidFill>
                    <a:schemeClr val="tx2"/>
                  </a:solidFill>
                </a:rPr>
                <a:t>Grow</a:t>
              </a:r>
            </a:p>
          </p:txBody>
        </p:sp>
        <p:cxnSp>
          <p:nvCxnSpPr>
            <p:cNvPr id="23" name="Straight Connector 22">
              <a:extLst>
                <a:ext uri="{FF2B5EF4-FFF2-40B4-BE49-F238E27FC236}">
                  <a16:creationId xmlns:a16="http://schemas.microsoft.com/office/drawing/2014/main" id="{FAED73F0-86EF-46C4-8871-0A6052B6BC31}"/>
                </a:ext>
              </a:extLst>
            </p:cNvPr>
            <p:cNvCxnSpPr>
              <a:cxnSpLocks/>
            </p:cNvCxnSpPr>
            <p:nvPr userDrawn="1"/>
          </p:nvCxnSpPr>
          <p:spPr>
            <a:xfrm>
              <a:off x="11798475" y="541338"/>
              <a:ext cx="0" cy="145555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EE7052A-A392-4449-A38F-DD8AA450531B}"/>
                </a:ext>
              </a:extLst>
            </p:cNvPr>
            <p:cNvCxnSpPr/>
            <p:nvPr userDrawn="1"/>
          </p:nvCxnSpPr>
          <p:spPr>
            <a:xfrm>
              <a:off x="11798477" y="541338"/>
              <a:ext cx="25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0F0CF42-F3A3-4246-8D0D-3169EEF860DC}"/>
              </a:ext>
            </a:extLst>
          </p:cNvPr>
          <p:cNvGrpSpPr/>
          <p:nvPr userDrawn="1"/>
        </p:nvGrpSpPr>
        <p:grpSpPr>
          <a:xfrm>
            <a:off x="11796156" y="2945025"/>
            <a:ext cx="252002" cy="1368000"/>
            <a:chOff x="11798475" y="541338"/>
            <a:chExt cx="252002" cy="1455554"/>
          </a:xfrm>
        </p:grpSpPr>
        <p:sp>
          <p:nvSpPr>
            <p:cNvPr id="26" name="TextBox 25">
              <a:extLst>
                <a:ext uri="{FF2B5EF4-FFF2-40B4-BE49-F238E27FC236}">
                  <a16:creationId xmlns:a16="http://schemas.microsoft.com/office/drawing/2014/main" id="{1B923C00-B21F-413D-8750-334BAF80C1C0}"/>
                </a:ext>
              </a:extLst>
            </p:cNvPr>
            <p:cNvSpPr txBox="1"/>
            <p:nvPr userDrawn="1"/>
          </p:nvSpPr>
          <p:spPr>
            <a:xfrm rot="5400000">
              <a:off x="11251131" y="1217730"/>
              <a:ext cx="1378323" cy="180000"/>
            </a:xfrm>
            <a:prstGeom prst="rect">
              <a:avLst/>
            </a:prstGeom>
            <a:noFill/>
          </p:spPr>
          <p:txBody>
            <a:bodyPr wrap="square" lIns="0" tIns="0" rIns="0" bIns="0" rtlCol="0">
              <a:noAutofit/>
            </a:bodyPr>
            <a:lstStyle/>
            <a:p>
              <a:r>
                <a:rPr lang="en-GB" sz="1000" i="1" spc="-20">
                  <a:solidFill>
                    <a:schemeClr val="tx2"/>
                  </a:solidFill>
                </a:rPr>
                <a:t>Strengthen</a:t>
              </a:r>
            </a:p>
          </p:txBody>
        </p:sp>
        <p:cxnSp>
          <p:nvCxnSpPr>
            <p:cNvPr id="27" name="Straight Connector 26">
              <a:extLst>
                <a:ext uri="{FF2B5EF4-FFF2-40B4-BE49-F238E27FC236}">
                  <a16:creationId xmlns:a16="http://schemas.microsoft.com/office/drawing/2014/main" id="{C1ABB908-C2BD-4457-B21D-9D390E80E40F}"/>
                </a:ext>
              </a:extLst>
            </p:cNvPr>
            <p:cNvCxnSpPr>
              <a:cxnSpLocks/>
            </p:cNvCxnSpPr>
            <p:nvPr userDrawn="1"/>
          </p:nvCxnSpPr>
          <p:spPr>
            <a:xfrm>
              <a:off x="11798475" y="541338"/>
              <a:ext cx="0" cy="145555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0394102-BB09-4613-9298-92F093338096}"/>
                </a:ext>
              </a:extLst>
            </p:cNvPr>
            <p:cNvCxnSpPr/>
            <p:nvPr userDrawn="1"/>
          </p:nvCxnSpPr>
          <p:spPr>
            <a:xfrm>
              <a:off x="11798477" y="541338"/>
              <a:ext cx="2520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081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2" r:id="rId3"/>
    <p:sldLayoutId id="2147483676" r:id="rId4"/>
    <p:sldLayoutId id="2147483680" r:id="rId5"/>
    <p:sldLayoutId id="2147483681" r:id="rId6"/>
    <p:sldLayoutId id="2147483678" r:id="rId7"/>
    <p:sldLayoutId id="2147483679" r:id="rId8"/>
  </p:sldLayoutIdLst>
  <p:transition>
    <p:fade/>
  </p:transition>
  <p:hf hdr="0"/>
  <p:txStyles>
    <p:title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p:titleStyle>
    <p:bodyStyle>
      <a:lvl1pPr marL="0" indent="0" algn="l" defTabSz="914400" rtl="0" eaLnBrk="1" latinLnBrk="0" hangingPunct="1">
        <a:lnSpc>
          <a:spcPct val="90000"/>
        </a:lnSpc>
        <a:spcBef>
          <a:spcPts val="0"/>
        </a:spcBef>
        <a:spcAft>
          <a:spcPts val="700"/>
        </a:spcAft>
        <a:buFont typeface="Arial" panose="020B0604020202020204" pitchFamily="34" charset="0"/>
        <a:buNone/>
        <a:defRPr sz="1200" kern="1200">
          <a:solidFill>
            <a:schemeClr val="tx2"/>
          </a:solidFill>
          <a:latin typeface="+mn-lt"/>
          <a:ea typeface="+mn-ea"/>
          <a:cs typeface="+mn-cs"/>
        </a:defRPr>
      </a:lvl1pPr>
      <a:lvl2pPr marL="0" indent="0" algn="l" defTabSz="914400" rtl="0" eaLnBrk="1" latinLnBrk="0" hangingPunct="1">
        <a:lnSpc>
          <a:spcPct val="90000"/>
        </a:lnSpc>
        <a:spcBef>
          <a:spcPts val="0"/>
        </a:spcBef>
        <a:spcAft>
          <a:spcPts val="1700"/>
        </a:spcAft>
        <a:buFont typeface="Arial" panose="020B0604020202020204" pitchFamily="34" charset="0"/>
        <a:buNone/>
        <a:defRPr sz="1600" kern="1200">
          <a:solidFill>
            <a:schemeClr val="tx2"/>
          </a:solidFill>
          <a:latin typeface="+mn-lt"/>
          <a:ea typeface="+mn-ea"/>
          <a:cs typeface="+mn-cs"/>
        </a:defRPr>
      </a:lvl2pPr>
      <a:lvl3pPr marL="126000" indent="-126000" algn="l" defTabSz="914400" rtl="0" eaLnBrk="1" latinLnBrk="0" hangingPunct="1">
        <a:lnSpc>
          <a:spcPct val="90000"/>
        </a:lnSpc>
        <a:spcBef>
          <a:spcPts val="0"/>
        </a:spcBef>
        <a:spcAft>
          <a:spcPts val="700"/>
        </a:spcAft>
        <a:buClr>
          <a:schemeClr val="accent1"/>
        </a:buClr>
        <a:buFont typeface="Arial" panose="020B0604020202020204" pitchFamily="34" charset="0"/>
        <a:buChar char="•"/>
        <a:defRPr sz="1200" kern="1200">
          <a:solidFill>
            <a:schemeClr val="tx2"/>
          </a:solidFill>
          <a:latin typeface="+mn-lt"/>
          <a:ea typeface="+mn-ea"/>
          <a:cs typeface="+mn-cs"/>
        </a:defRPr>
      </a:lvl3pPr>
      <a:lvl4pPr marL="486000" indent="-126000" algn="l" defTabSz="914400" rtl="0" eaLnBrk="1" latinLnBrk="0" hangingPunct="1">
        <a:lnSpc>
          <a:spcPct val="90000"/>
        </a:lnSpc>
        <a:spcBef>
          <a:spcPts val="0"/>
        </a:spcBef>
        <a:spcAft>
          <a:spcPts val="700"/>
        </a:spcAft>
        <a:buClr>
          <a:schemeClr val="accent1"/>
        </a:buClr>
        <a:buFont typeface="Arial" panose="020B0604020202020204" pitchFamily="34" charset="0"/>
        <a:buChar char="•"/>
        <a:defRPr sz="1200" kern="1200">
          <a:solidFill>
            <a:schemeClr val="tx2"/>
          </a:solidFill>
          <a:latin typeface="+mn-lt"/>
          <a:ea typeface="+mn-ea"/>
          <a:cs typeface="+mn-cs"/>
        </a:defRPr>
      </a:lvl4pPr>
      <a:lvl5pPr marL="846000" indent="-126000" algn="l" defTabSz="914400" rtl="0" eaLnBrk="1" latinLnBrk="0" hangingPunct="1">
        <a:lnSpc>
          <a:spcPct val="90000"/>
        </a:lnSpc>
        <a:spcBef>
          <a:spcPts val="0"/>
        </a:spcBef>
        <a:spcAft>
          <a:spcPts val="700"/>
        </a:spcAft>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41" userDrawn="1">
          <p15:clr>
            <a:srgbClr val="F26B43"/>
          </p15:clr>
        </p15:guide>
        <p15:guide id="4" pos="7265" userDrawn="1">
          <p15:clr>
            <a:srgbClr val="F26B43"/>
          </p15:clr>
        </p15:guide>
        <p15:guide id="5" orient="horz" pos="960" userDrawn="1">
          <p15:clr>
            <a:srgbClr val="F26B43"/>
          </p15:clr>
        </p15:guide>
        <p15:guide id="6" orient="horz" pos="341" userDrawn="1">
          <p15:clr>
            <a:srgbClr val="F26B43"/>
          </p15:clr>
        </p15:guide>
        <p15:guide id="7" orient="horz" pos="3612" userDrawn="1">
          <p15:clr>
            <a:srgbClr val="F26B43"/>
          </p15:clr>
        </p15:guide>
        <p15:guide id="8" pos="3766" userDrawn="1">
          <p15:clr>
            <a:srgbClr val="F26B43"/>
          </p15:clr>
        </p15:guide>
        <p15:guide id="9" pos="3914" userDrawn="1">
          <p15:clr>
            <a:srgbClr val="F26B43"/>
          </p15:clr>
        </p15:guide>
        <p15:guide id="10" pos="565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0">
            <a:extLst>
              <a:ext uri="{FF2B5EF4-FFF2-40B4-BE49-F238E27FC236}">
                <a16:creationId xmlns:a16="http://schemas.microsoft.com/office/drawing/2014/main" id="{5C0EBF45-5242-4BE2-9CD4-7FAA50012A90}"/>
              </a:ext>
            </a:extLst>
          </p:cNvPr>
          <p:cNvSpPr txBox="1">
            <a:spLocks/>
          </p:cNvSpPr>
          <p:nvPr/>
        </p:nvSpPr>
        <p:spPr>
          <a:xfrm>
            <a:off x="541338" y="5806084"/>
            <a:ext cx="5554662" cy="358662"/>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accent1"/>
                </a:solidFill>
                <a:latin typeface="Arial" panose="020B0604020202020204" pitchFamily="34" charset="0"/>
                <a:cs typeface="Arial" panose="020B0604020202020204" pitchFamily="34" charset="0"/>
              </a:rPr>
              <a:t>Accrol Group Holdings Plc</a:t>
            </a:r>
          </a:p>
          <a:p>
            <a:r>
              <a:rPr lang="en-GB" sz="1600" dirty="0">
                <a:latin typeface="Arial" panose="020B0604020202020204" pitchFamily="34" charset="0"/>
                <a:cs typeface="Arial" panose="020B0604020202020204" pitchFamily="34" charset="0"/>
              </a:rPr>
              <a:t>Results Presentation FY19</a:t>
            </a:r>
          </a:p>
          <a:p>
            <a:r>
              <a:rPr lang="en-GB" sz="1600" dirty="0">
                <a:latin typeface="Arial" panose="020B0604020202020204" pitchFamily="34" charset="0"/>
                <a:cs typeface="Arial" panose="020B0604020202020204" pitchFamily="34" charset="0"/>
              </a:rPr>
              <a:t>September 2019</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29220D5-7F70-4967-95D2-F657BB1532E7}"/>
              </a:ext>
            </a:extLst>
          </p:cNvPr>
          <p:cNvPicPr>
            <a:picLocks noChangeAspect="1"/>
          </p:cNvPicPr>
          <p:nvPr/>
        </p:nvPicPr>
        <p:blipFill>
          <a:blip r:embed="rId2"/>
          <a:stretch>
            <a:fillRect/>
          </a:stretch>
        </p:blipFill>
        <p:spPr>
          <a:xfrm>
            <a:off x="220662" y="0"/>
            <a:ext cx="11430000" cy="5836920"/>
          </a:xfrm>
          <a:prstGeom prst="rect">
            <a:avLst/>
          </a:prstGeom>
        </p:spPr>
      </p:pic>
    </p:spTree>
    <p:extLst>
      <p:ext uri="{BB962C8B-B14F-4D97-AF65-F5344CB8AC3E}">
        <p14:creationId xmlns:p14="http://schemas.microsoft.com/office/powerpoint/2010/main" val="204701170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E37F36-DF29-471D-A895-D687D8F536B8}"/>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452A244-6AA8-4C44-B3E9-C8DC96BFA6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CB1E73-8A41-4214-8CAF-05D90BE74A9F}"/>
              </a:ext>
            </a:extLst>
          </p:cNvPr>
          <p:cNvSpPr>
            <a:spLocks noGrp="1"/>
          </p:cNvSpPr>
          <p:nvPr>
            <p:ph type="sldNum" sz="quarter" idx="12"/>
          </p:nvPr>
        </p:nvSpPr>
        <p:spPr/>
        <p:txBody>
          <a:bodyPr/>
          <a:lstStyle/>
          <a:p>
            <a:fld id="{A21E7B76-01F8-4D94-9B3A-A3F35BC5DEE6}" type="slidenum">
              <a:rPr lang="en-GB" smtClean="0"/>
              <a:t>10</a:t>
            </a:fld>
            <a:endParaRPr lang="en-GB"/>
          </a:p>
        </p:txBody>
      </p:sp>
      <p:sp>
        <p:nvSpPr>
          <p:cNvPr id="5" name="Rectangle 4">
            <a:extLst>
              <a:ext uri="{FF2B5EF4-FFF2-40B4-BE49-F238E27FC236}">
                <a16:creationId xmlns:a16="http://schemas.microsoft.com/office/drawing/2014/main" id="{97B3942B-1D26-4312-99E4-8A5B0369AACC}"/>
              </a:ext>
            </a:extLst>
          </p:cNvPr>
          <p:cNvSpPr/>
          <p:nvPr/>
        </p:nvSpPr>
        <p:spPr>
          <a:xfrm>
            <a:off x="0" y="-113251"/>
            <a:ext cx="12192000" cy="697125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1A5EC00E-4E71-4475-8DF1-E83E1F1E9E1D}"/>
              </a:ext>
            </a:extLst>
          </p:cNvPr>
          <p:cNvSpPr txBox="1">
            <a:spLocks/>
          </p:cNvSpPr>
          <p:nvPr/>
        </p:nvSpPr>
        <p:spPr>
          <a:xfrm>
            <a:off x="558654" y="366790"/>
            <a:ext cx="6760414"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STRONG POTENTIAL WITH A</a:t>
            </a:r>
          </a:p>
          <a:p>
            <a:r>
              <a:rPr lang="en-GB" dirty="0">
                <a:solidFill>
                  <a:schemeClr val="accent1"/>
                </a:solidFill>
                <a:latin typeface="Arial" panose="020B0604020202020204" pitchFamily="34" charset="0"/>
                <a:cs typeface="Arial" panose="020B0604020202020204" pitchFamily="34" charset="0"/>
              </a:rPr>
              <a:t>CONFIDENT </a:t>
            </a:r>
            <a:r>
              <a:rPr lang="en-GB" dirty="0">
                <a:solidFill>
                  <a:schemeClr val="bg1"/>
                </a:solidFill>
                <a:latin typeface="Arial" panose="020B0604020202020204" pitchFamily="34" charset="0"/>
                <a:cs typeface="Arial" panose="020B0604020202020204" pitchFamily="34" charset="0"/>
              </a:rPr>
              <a:t>MARKET SHARE</a:t>
            </a:r>
          </a:p>
        </p:txBody>
      </p:sp>
      <p:sp>
        <p:nvSpPr>
          <p:cNvPr id="10" name="Oval 9">
            <a:extLst>
              <a:ext uri="{FF2B5EF4-FFF2-40B4-BE49-F238E27FC236}">
                <a16:creationId xmlns:a16="http://schemas.microsoft.com/office/drawing/2014/main" id="{9150D7F5-C74B-474E-BDFA-C44B5F3BF18B}"/>
              </a:ext>
            </a:extLst>
          </p:cNvPr>
          <p:cNvSpPr/>
          <p:nvPr/>
        </p:nvSpPr>
        <p:spPr>
          <a:xfrm>
            <a:off x="6600502" y="1030464"/>
            <a:ext cx="5049981" cy="5001490"/>
          </a:xfrm>
          <a:prstGeom prst="ellipse">
            <a:avLst/>
          </a:prstGeom>
          <a:solidFill>
            <a:schemeClr val="tx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B31EA0C6-76A8-485A-868F-20C7ACF70F8B}"/>
              </a:ext>
            </a:extLst>
          </p:cNvPr>
          <p:cNvSpPr/>
          <p:nvPr/>
        </p:nvSpPr>
        <p:spPr>
          <a:xfrm>
            <a:off x="7970801" y="2277375"/>
            <a:ext cx="3312528" cy="3276596"/>
          </a:xfrm>
          <a:prstGeom prst="ellipse">
            <a:avLst/>
          </a:prstGeom>
          <a:pattFill prst="pct10">
            <a:fgClr>
              <a:schemeClr val="accent1"/>
            </a:fgClr>
            <a:bgClr>
              <a:schemeClr val="tx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5AE34DE-DEA2-4C5F-A5A2-1C66D646231E}"/>
              </a:ext>
            </a:extLst>
          </p:cNvPr>
          <p:cNvSpPr/>
          <p:nvPr/>
        </p:nvSpPr>
        <p:spPr>
          <a:xfrm>
            <a:off x="9274429" y="3572772"/>
            <a:ext cx="1697170" cy="1731816"/>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BC282A61-11E6-4A01-82DE-F5744FDA9E42}"/>
              </a:ext>
            </a:extLst>
          </p:cNvPr>
          <p:cNvSpPr txBox="1">
            <a:spLocks/>
          </p:cNvSpPr>
          <p:nvPr/>
        </p:nvSpPr>
        <p:spPr>
          <a:xfrm>
            <a:off x="7819208" y="1330067"/>
            <a:ext cx="2170178" cy="306856"/>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pPr algn="ctr"/>
            <a:r>
              <a:rPr lang="en-GB" sz="1100" dirty="0">
                <a:solidFill>
                  <a:schemeClr val="bg1"/>
                </a:solidFill>
                <a:latin typeface="Arial" panose="020B0604020202020204" pitchFamily="34" charset="0"/>
                <a:cs typeface="Arial" panose="020B0604020202020204" pitchFamily="34" charset="0"/>
              </a:rPr>
              <a:t>Total UK soft tissue market</a:t>
            </a:r>
          </a:p>
          <a:p>
            <a:pPr algn="ctr"/>
            <a:r>
              <a:rPr lang="en-GB" sz="1800" dirty="0">
                <a:solidFill>
                  <a:schemeClr val="bg1"/>
                </a:solidFill>
                <a:latin typeface="Arial" panose="020B0604020202020204" pitchFamily="34" charset="0"/>
                <a:cs typeface="Arial" panose="020B0604020202020204" pitchFamily="34" charset="0"/>
              </a:rPr>
              <a:t>£1.59 billion</a:t>
            </a:r>
          </a:p>
          <a:p>
            <a:pPr algn="ctr"/>
            <a:r>
              <a:rPr lang="en-GB" sz="1100" dirty="0">
                <a:solidFill>
                  <a:schemeClr val="bg1"/>
                </a:solidFill>
                <a:latin typeface="Arial" panose="020B0604020202020204" pitchFamily="34" charset="0"/>
                <a:cs typeface="Arial" panose="020B0604020202020204" pitchFamily="34" charset="0"/>
              </a:rPr>
              <a:t>(2018: £1.54bn)</a:t>
            </a:r>
          </a:p>
        </p:txBody>
      </p:sp>
      <p:grpSp>
        <p:nvGrpSpPr>
          <p:cNvPr id="17" name="Group 16">
            <a:extLst>
              <a:ext uri="{FF2B5EF4-FFF2-40B4-BE49-F238E27FC236}">
                <a16:creationId xmlns:a16="http://schemas.microsoft.com/office/drawing/2014/main" id="{A9888D35-B7DD-4526-849D-3C15687E0B42}"/>
              </a:ext>
            </a:extLst>
          </p:cNvPr>
          <p:cNvGrpSpPr/>
          <p:nvPr/>
        </p:nvGrpSpPr>
        <p:grpSpPr>
          <a:xfrm>
            <a:off x="9127539" y="1421265"/>
            <a:ext cx="2170178" cy="324924"/>
            <a:chOff x="9256939" y="826046"/>
            <a:chExt cx="2170178" cy="324924"/>
          </a:xfrm>
        </p:grpSpPr>
        <p:cxnSp>
          <p:nvCxnSpPr>
            <p:cNvPr id="15" name="Straight Arrow Connector 14">
              <a:extLst>
                <a:ext uri="{FF2B5EF4-FFF2-40B4-BE49-F238E27FC236}">
                  <a16:creationId xmlns:a16="http://schemas.microsoft.com/office/drawing/2014/main" id="{F6D52872-A377-40DF-9598-A5EE8352307E}"/>
                </a:ext>
              </a:extLst>
            </p:cNvPr>
            <p:cNvCxnSpPr/>
            <p:nvPr/>
          </p:nvCxnSpPr>
          <p:spPr>
            <a:xfrm flipV="1">
              <a:off x="10032521" y="826046"/>
              <a:ext cx="0" cy="3040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9DC498CC-5BF1-4A3D-BC18-A347C24CC455}"/>
                </a:ext>
              </a:extLst>
            </p:cNvPr>
            <p:cNvSpPr txBox="1">
              <a:spLocks/>
            </p:cNvSpPr>
            <p:nvPr/>
          </p:nvSpPr>
          <p:spPr>
            <a:xfrm>
              <a:off x="9256939" y="844114"/>
              <a:ext cx="2170178" cy="306856"/>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pPr algn="ctr"/>
              <a:r>
                <a:rPr lang="en-GB" sz="1600" dirty="0">
                  <a:solidFill>
                    <a:schemeClr val="accent1"/>
                  </a:solidFill>
                  <a:latin typeface="Arial" panose="020B0604020202020204" pitchFamily="34" charset="0"/>
                  <a:cs typeface="Arial" panose="020B0604020202020204" pitchFamily="34" charset="0"/>
                </a:rPr>
                <a:t>2.8%</a:t>
              </a:r>
            </a:p>
          </p:txBody>
        </p:sp>
      </p:grpSp>
      <p:sp>
        <p:nvSpPr>
          <p:cNvPr id="18" name="Title 1">
            <a:extLst>
              <a:ext uri="{FF2B5EF4-FFF2-40B4-BE49-F238E27FC236}">
                <a16:creationId xmlns:a16="http://schemas.microsoft.com/office/drawing/2014/main" id="{3B4B5B5E-89CD-4F38-AA06-83440804B633}"/>
              </a:ext>
            </a:extLst>
          </p:cNvPr>
          <p:cNvSpPr txBox="1">
            <a:spLocks/>
          </p:cNvSpPr>
          <p:nvPr/>
        </p:nvSpPr>
        <p:spPr>
          <a:xfrm>
            <a:off x="9118917" y="4449945"/>
            <a:ext cx="2170178" cy="306856"/>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pPr algn="ctr"/>
            <a:r>
              <a:rPr lang="en-GB" sz="2000" b="1" i="0" dirty="0">
                <a:solidFill>
                  <a:schemeClr val="bg1"/>
                </a:solidFill>
                <a:latin typeface="Arial" panose="020B0604020202020204" pitchFamily="34" charset="0"/>
                <a:cs typeface="Arial" panose="020B0604020202020204" pitchFamily="34" charset="0"/>
              </a:rPr>
              <a:t>Accrol </a:t>
            </a:r>
          </a:p>
          <a:p>
            <a:pPr algn="ctr"/>
            <a:r>
              <a:rPr lang="en-GB" sz="2000" b="1" i="0" dirty="0">
                <a:solidFill>
                  <a:schemeClr val="bg1"/>
                </a:solidFill>
                <a:latin typeface="Arial" panose="020B0604020202020204" pitchFamily="34" charset="0"/>
                <a:cs typeface="Arial" panose="020B0604020202020204" pitchFamily="34" charset="0"/>
              </a:rPr>
              <a:t>24%</a:t>
            </a:r>
          </a:p>
        </p:txBody>
      </p:sp>
      <p:grpSp>
        <p:nvGrpSpPr>
          <p:cNvPr id="33" name="Group 32">
            <a:extLst>
              <a:ext uri="{FF2B5EF4-FFF2-40B4-BE49-F238E27FC236}">
                <a16:creationId xmlns:a16="http://schemas.microsoft.com/office/drawing/2014/main" id="{B1E38E9B-D3C7-474A-9063-35DBB853282D}"/>
              </a:ext>
            </a:extLst>
          </p:cNvPr>
          <p:cNvGrpSpPr/>
          <p:nvPr/>
        </p:nvGrpSpPr>
        <p:grpSpPr>
          <a:xfrm>
            <a:off x="721745" y="1330065"/>
            <a:ext cx="6930883" cy="3284250"/>
            <a:chOff x="333560" y="1330065"/>
            <a:chExt cx="6930883" cy="3284250"/>
          </a:xfrm>
        </p:grpSpPr>
        <p:graphicFrame>
          <p:nvGraphicFramePr>
            <p:cNvPr id="27" name="Chart 26">
              <a:extLst>
                <a:ext uri="{FF2B5EF4-FFF2-40B4-BE49-F238E27FC236}">
                  <a16:creationId xmlns:a16="http://schemas.microsoft.com/office/drawing/2014/main" id="{1DE10363-ECC2-47C2-BEB8-B5BB76B6FA7F}"/>
                </a:ext>
              </a:extLst>
            </p:cNvPr>
            <p:cNvGraphicFramePr>
              <a:graphicFrameLocks/>
            </p:cNvGraphicFramePr>
            <p:nvPr>
              <p:extLst>
                <p:ext uri="{D42A27DB-BD31-4B8C-83A1-F6EECF244321}">
                  <p14:modId xmlns:p14="http://schemas.microsoft.com/office/powerpoint/2010/main" val="3383400006"/>
                </p:ext>
              </p:extLst>
            </p:nvPr>
          </p:nvGraphicFramePr>
          <p:xfrm>
            <a:off x="333560" y="1634706"/>
            <a:ext cx="214548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27">
              <a:extLst>
                <a:ext uri="{FF2B5EF4-FFF2-40B4-BE49-F238E27FC236}">
                  <a16:creationId xmlns:a16="http://schemas.microsoft.com/office/drawing/2014/main" id="{56089F8C-F9EB-45A9-B91F-4008BFD35FB6}"/>
                </a:ext>
              </a:extLst>
            </p:cNvPr>
            <p:cNvGraphicFramePr>
              <a:graphicFrameLocks/>
            </p:cNvGraphicFramePr>
            <p:nvPr>
              <p:extLst>
                <p:ext uri="{D42A27DB-BD31-4B8C-83A1-F6EECF244321}">
                  <p14:modId xmlns:p14="http://schemas.microsoft.com/office/powerpoint/2010/main" val="148736976"/>
                </p:ext>
              </p:extLst>
            </p:nvPr>
          </p:nvGraphicFramePr>
          <p:xfrm>
            <a:off x="2495529" y="1626082"/>
            <a:ext cx="214548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itle 1">
              <a:extLst>
                <a:ext uri="{FF2B5EF4-FFF2-40B4-BE49-F238E27FC236}">
                  <a16:creationId xmlns:a16="http://schemas.microsoft.com/office/drawing/2014/main" id="{77CE9221-170A-4EA5-B9A1-20058FBC6380}"/>
                </a:ext>
              </a:extLst>
            </p:cNvPr>
            <p:cNvSpPr txBox="1">
              <a:spLocks/>
            </p:cNvSpPr>
            <p:nvPr/>
          </p:nvSpPr>
          <p:spPr>
            <a:xfrm>
              <a:off x="504029" y="1330065"/>
              <a:ext cx="6760414"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sz="1200" dirty="0">
                  <a:solidFill>
                    <a:schemeClr val="accent1"/>
                  </a:solidFill>
                  <a:latin typeface="Arial" panose="020B0604020202020204" pitchFamily="34" charset="0"/>
                  <a:cs typeface="Arial" panose="020B0604020202020204" pitchFamily="34" charset="0"/>
                </a:rPr>
                <a:t>Private Label </a:t>
              </a:r>
              <a:endParaRPr lang="en-GB" sz="1200" dirty="0">
                <a:solidFill>
                  <a:schemeClr val="accent3"/>
                </a:solidFill>
                <a:latin typeface="Arial" panose="020B0604020202020204" pitchFamily="34" charset="0"/>
                <a:cs typeface="Arial" panose="020B0604020202020204" pitchFamily="34" charset="0"/>
              </a:endParaRPr>
            </a:p>
            <a:p>
              <a:r>
                <a:rPr lang="en-GB" sz="1200" dirty="0">
                  <a:solidFill>
                    <a:schemeClr val="accent3"/>
                  </a:solidFill>
                  <a:latin typeface="Arial" panose="020B0604020202020204" pitchFamily="34" charset="0"/>
                  <a:cs typeface="Arial" panose="020B0604020202020204" pitchFamily="34" charset="0"/>
                </a:rPr>
                <a:t>Branded Products</a:t>
              </a:r>
            </a:p>
          </p:txBody>
        </p:sp>
        <p:sp>
          <p:nvSpPr>
            <p:cNvPr id="30" name="Title 1">
              <a:extLst>
                <a:ext uri="{FF2B5EF4-FFF2-40B4-BE49-F238E27FC236}">
                  <a16:creationId xmlns:a16="http://schemas.microsoft.com/office/drawing/2014/main" id="{BF3265BC-04CC-43A0-B9F5-E8E465097C83}"/>
                </a:ext>
              </a:extLst>
            </p:cNvPr>
            <p:cNvSpPr txBox="1">
              <a:spLocks/>
            </p:cNvSpPr>
            <p:nvPr/>
          </p:nvSpPr>
          <p:spPr>
            <a:xfrm>
              <a:off x="863459" y="4356350"/>
              <a:ext cx="1137865" cy="25221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sz="1000" b="1" dirty="0">
                  <a:solidFill>
                    <a:schemeClr val="bg1"/>
                  </a:solidFill>
                  <a:latin typeface="Arial" panose="020B0604020202020204" pitchFamily="34" charset="0"/>
                  <a:cs typeface="Arial" panose="020B0604020202020204" pitchFamily="34" charset="0"/>
                </a:rPr>
                <a:t>Toilet Tissue</a:t>
              </a:r>
            </a:p>
          </p:txBody>
        </p:sp>
        <p:sp>
          <p:nvSpPr>
            <p:cNvPr id="31" name="Title 1">
              <a:extLst>
                <a:ext uri="{FF2B5EF4-FFF2-40B4-BE49-F238E27FC236}">
                  <a16:creationId xmlns:a16="http://schemas.microsoft.com/office/drawing/2014/main" id="{947AAB30-C3E8-4058-B3C1-ACAC4E7BF239}"/>
                </a:ext>
              </a:extLst>
            </p:cNvPr>
            <p:cNvSpPr txBox="1">
              <a:spLocks/>
            </p:cNvSpPr>
            <p:nvPr/>
          </p:nvSpPr>
          <p:spPr>
            <a:xfrm>
              <a:off x="3060319" y="4362105"/>
              <a:ext cx="1137865" cy="25221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sz="1000" b="1" dirty="0">
                  <a:solidFill>
                    <a:schemeClr val="bg1"/>
                  </a:solidFill>
                  <a:latin typeface="Arial" panose="020B0604020202020204" pitchFamily="34" charset="0"/>
                  <a:cs typeface="Arial" panose="020B0604020202020204" pitchFamily="34" charset="0"/>
                </a:rPr>
                <a:t>Kitchen Towel</a:t>
              </a:r>
            </a:p>
          </p:txBody>
        </p:sp>
      </p:grpSp>
      <p:sp>
        <p:nvSpPr>
          <p:cNvPr id="34" name="Title 1">
            <a:extLst>
              <a:ext uri="{FF2B5EF4-FFF2-40B4-BE49-F238E27FC236}">
                <a16:creationId xmlns:a16="http://schemas.microsoft.com/office/drawing/2014/main" id="{2D99DE82-89E9-4081-8E81-2B77129B84D1}"/>
              </a:ext>
            </a:extLst>
          </p:cNvPr>
          <p:cNvSpPr txBox="1">
            <a:spLocks/>
          </p:cNvSpPr>
          <p:nvPr/>
        </p:nvSpPr>
        <p:spPr>
          <a:xfrm>
            <a:off x="547154" y="5255075"/>
            <a:ext cx="6760414"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pPr marL="285750" indent="-285750">
              <a:buClr>
                <a:schemeClr val="accent1"/>
              </a:buClr>
              <a:buSzPct val="15000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Largest Independent supplier growing at 12% (Toilet Tissue)</a:t>
            </a:r>
          </a:p>
          <a:p>
            <a:pPr marL="285750" indent="-285750">
              <a:buClr>
                <a:schemeClr val="accent1"/>
              </a:buClr>
              <a:buSzPct val="15000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Largest range of customers (27 core customers)</a:t>
            </a:r>
          </a:p>
          <a:p>
            <a:pPr marL="285750" indent="-285750">
              <a:buClr>
                <a:schemeClr val="accent1"/>
              </a:buClr>
              <a:buSzPct val="15000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Market grows at 8% per year</a:t>
            </a:r>
          </a:p>
          <a:p>
            <a:pPr marL="285750" indent="-285750">
              <a:buClr>
                <a:schemeClr val="accent1"/>
              </a:buClr>
              <a:buSzPct val="15000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Market insight</a:t>
            </a:r>
          </a:p>
          <a:p>
            <a:pPr marL="285750" indent="-285750">
              <a:buClr>
                <a:schemeClr val="accent1"/>
              </a:buClr>
              <a:buSzPct val="15000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First to offer a plastic free range</a:t>
            </a:r>
          </a:p>
          <a:p>
            <a:pPr>
              <a:buClr>
                <a:schemeClr val="accent1"/>
              </a:buClr>
              <a:buSzPct val="150000"/>
            </a:pPr>
            <a:endParaRPr lang="en-GB" sz="1400" dirty="0">
              <a:solidFill>
                <a:schemeClr val="bg1"/>
              </a:solidFill>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26C785CE-A648-48BC-96D9-065DFD28CD19}"/>
              </a:ext>
            </a:extLst>
          </p:cNvPr>
          <p:cNvSpPr/>
          <p:nvPr/>
        </p:nvSpPr>
        <p:spPr>
          <a:xfrm>
            <a:off x="5969475" y="6208042"/>
            <a:ext cx="273169" cy="235100"/>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055ACBBB-99FA-4CD9-83D3-BD37484300E2}"/>
              </a:ext>
            </a:extLst>
          </p:cNvPr>
          <p:cNvSpPr/>
          <p:nvPr/>
        </p:nvSpPr>
        <p:spPr>
          <a:xfrm>
            <a:off x="8160128" y="6208751"/>
            <a:ext cx="273169" cy="235101"/>
          </a:xfrm>
          <a:prstGeom prst="ellipse">
            <a:avLst/>
          </a:prstGeom>
          <a:pattFill prst="pct10">
            <a:fgClr>
              <a:schemeClr val="accent1"/>
            </a:fgClr>
            <a:bgClr>
              <a:schemeClr val="tx1"/>
            </a:bgClr>
          </a:patt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C353E3F4-7941-48F3-80D8-279A71234978}"/>
              </a:ext>
            </a:extLst>
          </p:cNvPr>
          <p:cNvSpPr/>
          <p:nvPr/>
        </p:nvSpPr>
        <p:spPr>
          <a:xfrm>
            <a:off x="10391020" y="6208042"/>
            <a:ext cx="273169" cy="235100"/>
          </a:xfrm>
          <a:prstGeom prst="ellipse">
            <a:avLst/>
          </a:prstGeom>
          <a:solidFill>
            <a:schemeClr val="tx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itle 1">
            <a:extLst>
              <a:ext uri="{FF2B5EF4-FFF2-40B4-BE49-F238E27FC236}">
                <a16:creationId xmlns:a16="http://schemas.microsoft.com/office/drawing/2014/main" id="{97A39520-131A-42ED-A322-CAF11552B2B2}"/>
              </a:ext>
            </a:extLst>
          </p:cNvPr>
          <p:cNvSpPr txBox="1">
            <a:spLocks/>
          </p:cNvSpPr>
          <p:nvPr/>
        </p:nvSpPr>
        <p:spPr>
          <a:xfrm>
            <a:off x="6272212" y="6209728"/>
            <a:ext cx="2535358" cy="258521"/>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sz="1200" dirty="0">
                <a:solidFill>
                  <a:schemeClr val="bg1"/>
                </a:solidFill>
                <a:latin typeface="Arial" panose="020B0604020202020204" pitchFamily="34" charset="0"/>
                <a:cs typeface="Arial" panose="020B0604020202020204" pitchFamily="34" charset="0"/>
              </a:rPr>
              <a:t>Accrol market share</a:t>
            </a:r>
          </a:p>
        </p:txBody>
      </p:sp>
      <p:sp>
        <p:nvSpPr>
          <p:cNvPr id="40" name="Title 1">
            <a:extLst>
              <a:ext uri="{FF2B5EF4-FFF2-40B4-BE49-F238E27FC236}">
                <a16:creationId xmlns:a16="http://schemas.microsoft.com/office/drawing/2014/main" id="{040C1AAF-342D-43AE-9785-10F4E5B9F2A3}"/>
              </a:ext>
            </a:extLst>
          </p:cNvPr>
          <p:cNvSpPr txBox="1">
            <a:spLocks/>
          </p:cNvSpPr>
          <p:nvPr/>
        </p:nvSpPr>
        <p:spPr>
          <a:xfrm>
            <a:off x="8477690" y="6189602"/>
            <a:ext cx="2460596" cy="258521"/>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sz="1200" dirty="0">
                <a:solidFill>
                  <a:schemeClr val="bg1"/>
                </a:solidFill>
                <a:latin typeface="Arial" panose="020B0604020202020204" pitchFamily="34" charset="0"/>
                <a:cs typeface="Arial" panose="020B0604020202020204" pitchFamily="34" charset="0"/>
              </a:rPr>
              <a:t>Private Label penetration</a:t>
            </a:r>
          </a:p>
        </p:txBody>
      </p:sp>
      <p:sp>
        <p:nvSpPr>
          <p:cNvPr id="41" name="Title 1">
            <a:extLst>
              <a:ext uri="{FF2B5EF4-FFF2-40B4-BE49-F238E27FC236}">
                <a16:creationId xmlns:a16="http://schemas.microsoft.com/office/drawing/2014/main" id="{5E3E9660-C4CF-435E-9E1D-4AD39F0E35EB}"/>
              </a:ext>
            </a:extLst>
          </p:cNvPr>
          <p:cNvSpPr txBox="1">
            <a:spLocks/>
          </p:cNvSpPr>
          <p:nvPr/>
        </p:nvSpPr>
        <p:spPr>
          <a:xfrm>
            <a:off x="10821195" y="6203980"/>
            <a:ext cx="2460596" cy="258521"/>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sz="1200" dirty="0">
                <a:solidFill>
                  <a:schemeClr val="bg1"/>
                </a:solidFill>
                <a:latin typeface="Arial" panose="020B0604020202020204" pitchFamily="34" charset="0"/>
                <a:cs typeface="Arial" panose="020B0604020202020204" pitchFamily="34" charset="0"/>
              </a:rPr>
              <a:t>Total UK market</a:t>
            </a:r>
          </a:p>
        </p:txBody>
      </p:sp>
    </p:spTree>
    <p:extLst>
      <p:ext uri="{BB962C8B-B14F-4D97-AF65-F5344CB8AC3E}">
        <p14:creationId xmlns:p14="http://schemas.microsoft.com/office/powerpoint/2010/main" val="410476946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0E7C-30D3-4866-8F7A-DF99E10079F7}"/>
              </a:ext>
            </a:extLst>
          </p:cNvPr>
          <p:cNvSpPr>
            <a:spLocks noGrp="1"/>
          </p:cNvSpPr>
          <p:nvPr>
            <p:ph type="title"/>
          </p:nvPr>
        </p:nvSpPr>
        <p:spPr/>
        <p:txBody>
          <a:bodyPr/>
          <a:lstStyle/>
          <a:p>
            <a:r>
              <a:rPr lang="en-GB" dirty="0"/>
              <a:t>Our progress </a:t>
            </a:r>
          </a:p>
        </p:txBody>
      </p:sp>
      <p:sp>
        <p:nvSpPr>
          <p:cNvPr id="6" name="Text Placeholder 5">
            <a:extLst>
              <a:ext uri="{FF2B5EF4-FFF2-40B4-BE49-F238E27FC236}">
                <a16:creationId xmlns:a16="http://schemas.microsoft.com/office/drawing/2014/main" id="{E3114842-D622-4615-A39E-232941E4DDD3}"/>
              </a:ext>
            </a:extLst>
          </p:cNvPr>
          <p:cNvSpPr>
            <a:spLocks noGrp="1"/>
          </p:cNvSpPr>
          <p:nvPr>
            <p:ph type="body" sz="quarter" idx="14"/>
          </p:nvPr>
        </p:nvSpPr>
        <p:spPr/>
        <p:txBody>
          <a:bodyPr/>
          <a:lstStyle/>
          <a:p>
            <a:r>
              <a:rPr lang="en-GB" dirty="0"/>
              <a:t>Timeline</a:t>
            </a:r>
          </a:p>
        </p:txBody>
      </p:sp>
      <p:sp>
        <p:nvSpPr>
          <p:cNvPr id="7" name="Text Placeholder 6">
            <a:extLst>
              <a:ext uri="{FF2B5EF4-FFF2-40B4-BE49-F238E27FC236}">
                <a16:creationId xmlns:a16="http://schemas.microsoft.com/office/drawing/2014/main" id="{025EE53E-1599-4E36-B18E-4E322CAA117B}"/>
              </a:ext>
            </a:extLst>
          </p:cNvPr>
          <p:cNvSpPr>
            <a:spLocks noGrp="1"/>
          </p:cNvSpPr>
          <p:nvPr>
            <p:ph type="body" sz="quarter" idx="13"/>
          </p:nvPr>
        </p:nvSpPr>
        <p:spPr>
          <a:xfrm>
            <a:off x="6095999" y="551161"/>
            <a:ext cx="5437189" cy="621152"/>
          </a:xfrm>
        </p:spPr>
        <p:txBody>
          <a:bodyPr/>
          <a:lstStyle/>
          <a:p>
            <a:r>
              <a:rPr lang="en-GB" b="1" dirty="0">
                <a:solidFill>
                  <a:schemeClr val="accent1"/>
                </a:solidFill>
                <a:latin typeface="+mn-lt"/>
              </a:rPr>
              <a:t>“The turnaround work is behind us”</a:t>
            </a:r>
          </a:p>
          <a:p>
            <a:endParaRPr lang="en-GB" b="1" dirty="0">
              <a:solidFill>
                <a:schemeClr val="accent1"/>
              </a:solidFill>
              <a:latin typeface="+mn-lt"/>
            </a:endParaRPr>
          </a:p>
        </p:txBody>
      </p:sp>
      <p:cxnSp>
        <p:nvCxnSpPr>
          <p:cNvPr id="9" name="Straight Connector 8">
            <a:extLst>
              <a:ext uri="{FF2B5EF4-FFF2-40B4-BE49-F238E27FC236}">
                <a16:creationId xmlns:a16="http://schemas.microsoft.com/office/drawing/2014/main" id="{9E7B2DC5-9F0C-4159-8FDE-35FB8C724F1F}"/>
              </a:ext>
            </a:extLst>
          </p:cNvPr>
          <p:cNvCxnSpPr/>
          <p:nvPr/>
        </p:nvCxnSpPr>
        <p:spPr>
          <a:xfrm>
            <a:off x="541338" y="3805518"/>
            <a:ext cx="109918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5F3F4CAE-836F-4CDA-B68A-9A4D5DDAA81C}"/>
              </a:ext>
            </a:extLst>
          </p:cNvPr>
          <p:cNvGraphicFramePr>
            <a:graphicFrameLocks noGrp="1"/>
          </p:cNvGraphicFramePr>
          <p:nvPr>
            <p:extLst>
              <p:ext uri="{D42A27DB-BD31-4B8C-83A1-F6EECF244321}">
                <p14:modId xmlns:p14="http://schemas.microsoft.com/office/powerpoint/2010/main" val="687383610"/>
              </p:ext>
            </p:extLst>
          </p:nvPr>
        </p:nvGraphicFramePr>
        <p:xfrm>
          <a:off x="541338" y="3973020"/>
          <a:ext cx="10991844" cy="560439"/>
        </p:xfrm>
        <a:graphic>
          <a:graphicData uri="http://schemas.openxmlformats.org/drawingml/2006/table">
            <a:tbl>
              <a:tblPr>
                <a:tableStyleId>{5C22544A-7EE6-4342-B048-85BDC9FD1C3A}</a:tableStyleId>
              </a:tblPr>
              <a:tblGrid>
                <a:gridCol w="915987">
                  <a:extLst>
                    <a:ext uri="{9D8B030D-6E8A-4147-A177-3AD203B41FA5}">
                      <a16:colId xmlns:a16="http://schemas.microsoft.com/office/drawing/2014/main" val="2659975210"/>
                    </a:ext>
                  </a:extLst>
                </a:gridCol>
                <a:gridCol w="915987">
                  <a:extLst>
                    <a:ext uri="{9D8B030D-6E8A-4147-A177-3AD203B41FA5}">
                      <a16:colId xmlns:a16="http://schemas.microsoft.com/office/drawing/2014/main" val="456652664"/>
                    </a:ext>
                  </a:extLst>
                </a:gridCol>
                <a:gridCol w="915987">
                  <a:extLst>
                    <a:ext uri="{9D8B030D-6E8A-4147-A177-3AD203B41FA5}">
                      <a16:colId xmlns:a16="http://schemas.microsoft.com/office/drawing/2014/main" val="2934829868"/>
                    </a:ext>
                  </a:extLst>
                </a:gridCol>
                <a:gridCol w="915987">
                  <a:extLst>
                    <a:ext uri="{9D8B030D-6E8A-4147-A177-3AD203B41FA5}">
                      <a16:colId xmlns:a16="http://schemas.microsoft.com/office/drawing/2014/main" val="2288003913"/>
                    </a:ext>
                  </a:extLst>
                </a:gridCol>
                <a:gridCol w="915987">
                  <a:extLst>
                    <a:ext uri="{9D8B030D-6E8A-4147-A177-3AD203B41FA5}">
                      <a16:colId xmlns:a16="http://schemas.microsoft.com/office/drawing/2014/main" val="387779506"/>
                    </a:ext>
                  </a:extLst>
                </a:gridCol>
                <a:gridCol w="915987">
                  <a:extLst>
                    <a:ext uri="{9D8B030D-6E8A-4147-A177-3AD203B41FA5}">
                      <a16:colId xmlns:a16="http://schemas.microsoft.com/office/drawing/2014/main" val="2371877814"/>
                    </a:ext>
                  </a:extLst>
                </a:gridCol>
                <a:gridCol w="915987">
                  <a:extLst>
                    <a:ext uri="{9D8B030D-6E8A-4147-A177-3AD203B41FA5}">
                      <a16:colId xmlns:a16="http://schemas.microsoft.com/office/drawing/2014/main" val="3356108276"/>
                    </a:ext>
                  </a:extLst>
                </a:gridCol>
                <a:gridCol w="915987">
                  <a:extLst>
                    <a:ext uri="{9D8B030D-6E8A-4147-A177-3AD203B41FA5}">
                      <a16:colId xmlns:a16="http://schemas.microsoft.com/office/drawing/2014/main" val="682230215"/>
                    </a:ext>
                  </a:extLst>
                </a:gridCol>
                <a:gridCol w="915987">
                  <a:extLst>
                    <a:ext uri="{9D8B030D-6E8A-4147-A177-3AD203B41FA5}">
                      <a16:colId xmlns:a16="http://schemas.microsoft.com/office/drawing/2014/main" val="3376020790"/>
                    </a:ext>
                  </a:extLst>
                </a:gridCol>
                <a:gridCol w="915987">
                  <a:extLst>
                    <a:ext uri="{9D8B030D-6E8A-4147-A177-3AD203B41FA5}">
                      <a16:colId xmlns:a16="http://schemas.microsoft.com/office/drawing/2014/main" val="1592355025"/>
                    </a:ext>
                  </a:extLst>
                </a:gridCol>
                <a:gridCol w="915987">
                  <a:extLst>
                    <a:ext uri="{9D8B030D-6E8A-4147-A177-3AD203B41FA5}">
                      <a16:colId xmlns:a16="http://schemas.microsoft.com/office/drawing/2014/main" val="2354365436"/>
                    </a:ext>
                  </a:extLst>
                </a:gridCol>
                <a:gridCol w="915987">
                  <a:extLst>
                    <a:ext uri="{9D8B030D-6E8A-4147-A177-3AD203B41FA5}">
                      <a16:colId xmlns:a16="http://schemas.microsoft.com/office/drawing/2014/main" val="536362834"/>
                    </a:ext>
                  </a:extLst>
                </a:gridCol>
              </a:tblGrid>
              <a:tr h="72000">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56443444"/>
                  </a:ext>
                </a:extLst>
              </a:tr>
              <a:tr h="416439">
                <a:tc>
                  <a:txBody>
                    <a:bodyPr/>
                    <a:lstStyle/>
                    <a:p>
                      <a:pPr algn="ctr"/>
                      <a:r>
                        <a:rPr lang="en-GB" sz="1400" b="1" dirty="0">
                          <a:solidFill>
                            <a:schemeClr val="tx2"/>
                          </a:solidFill>
                        </a:rPr>
                        <a:t>Sep</a:t>
                      </a:r>
                    </a:p>
                  </a:txBody>
                  <a:tcPr marL="0" marR="0" marT="0" marB="0" anchor="ctr">
                    <a:lnL w="12700" cmpd="sng">
                      <a:noFill/>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Oct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Nov</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Dec</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Jan</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Feb</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Mar</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Apr</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May</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Jun</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Jul</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en-GB" sz="1400" b="1" dirty="0">
                          <a:solidFill>
                            <a:schemeClr val="tx2"/>
                          </a:solidFill>
                        </a:rPr>
                        <a:t>Aug</a:t>
                      </a:r>
                    </a:p>
                  </a:txBody>
                  <a:tcPr marL="0" marR="0" marT="0" marB="0" anchor="ctr">
                    <a:lnL w="6350" cap="flat" cmpd="sng" algn="ctr">
                      <a:solidFill>
                        <a:schemeClr val="tx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5065766"/>
                  </a:ext>
                </a:extLst>
              </a:tr>
              <a:tr h="72000">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endParaRPr lang="en-GB" sz="100" b="1" dirty="0">
                        <a:solidFill>
                          <a:schemeClr val="tx2"/>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12021225"/>
                  </a:ext>
                </a:extLst>
              </a:tr>
            </a:tbl>
          </a:graphicData>
        </a:graphic>
      </p:graphicFrame>
      <p:grpSp>
        <p:nvGrpSpPr>
          <p:cNvPr id="112" name="Group 111">
            <a:extLst>
              <a:ext uri="{FF2B5EF4-FFF2-40B4-BE49-F238E27FC236}">
                <a16:creationId xmlns:a16="http://schemas.microsoft.com/office/drawing/2014/main" id="{1E367B1F-C384-EF42-BB7C-40BC8477512B}"/>
              </a:ext>
            </a:extLst>
          </p:cNvPr>
          <p:cNvGrpSpPr/>
          <p:nvPr/>
        </p:nvGrpSpPr>
        <p:grpSpPr>
          <a:xfrm>
            <a:off x="541338" y="1524000"/>
            <a:ext cx="245265" cy="3009459"/>
            <a:chOff x="541338" y="1524000"/>
            <a:chExt cx="245265" cy="3009459"/>
          </a:xfrm>
        </p:grpSpPr>
        <p:cxnSp>
          <p:nvCxnSpPr>
            <p:cNvPr id="12" name="Straight Connector 11">
              <a:extLst>
                <a:ext uri="{FF2B5EF4-FFF2-40B4-BE49-F238E27FC236}">
                  <a16:creationId xmlns:a16="http://schemas.microsoft.com/office/drawing/2014/main" id="{77C7C170-6873-4F3F-BBE2-5F85BE0D1494}"/>
                </a:ext>
              </a:extLst>
            </p:cNvPr>
            <p:cNvCxnSpPr/>
            <p:nvPr/>
          </p:nvCxnSpPr>
          <p:spPr>
            <a:xfrm flipV="1">
              <a:off x="541338" y="1524000"/>
              <a:ext cx="0" cy="30094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10A371E-C097-4717-8AC7-C06E84F729F7}"/>
                </a:ext>
              </a:extLst>
            </p:cNvPr>
            <p:cNvSpPr txBox="1"/>
            <p:nvPr/>
          </p:nvSpPr>
          <p:spPr>
            <a:xfrm rot="16200000">
              <a:off x="301223" y="1778942"/>
              <a:ext cx="725497" cy="245263"/>
            </a:xfrm>
            <a:prstGeom prst="rect">
              <a:avLst/>
            </a:prstGeom>
            <a:noFill/>
          </p:spPr>
          <p:txBody>
            <a:bodyPr wrap="square" lIns="0" tIns="0" rIns="0" bIns="0" rtlCol="0">
              <a:noAutofit/>
            </a:bodyPr>
            <a:lstStyle/>
            <a:p>
              <a:pPr algn="r"/>
              <a:r>
                <a:rPr lang="en-GB" b="1" i="1" dirty="0"/>
                <a:t>2019</a:t>
              </a:r>
            </a:p>
          </p:txBody>
        </p:sp>
      </p:grpSp>
      <p:grpSp>
        <p:nvGrpSpPr>
          <p:cNvPr id="113" name="Group 112">
            <a:extLst>
              <a:ext uri="{FF2B5EF4-FFF2-40B4-BE49-F238E27FC236}">
                <a16:creationId xmlns:a16="http://schemas.microsoft.com/office/drawing/2014/main" id="{58B50119-DDC9-CB41-8D3E-082561CAECC7}"/>
              </a:ext>
            </a:extLst>
          </p:cNvPr>
          <p:cNvGrpSpPr/>
          <p:nvPr/>
        </p:nvGrpSpPr>
        <p:grpSpPr>
          <a:xfrm>
            <a:off x="4210154" y="1524000"/>
            <a:ext cx="281151" cy="3009459"/>
            <a:chOff x="7867744" y="1524000"/>
            <a:chExt cx="281151" cy="3009459"/>
          </a:xfrm>
        </p:grpSpPr>
        <p:cxnSp>
          <p:nvCxnSpPr>
            <p:cNvPr id="14" name="Straight Connector 13">
              <a:extLst>
                <a:ext uri="{FF2B5EF4-FFF2-40B4-BE49-F238E27FC236}">
                  <a16:creationId xmlns:a16="http://schemas.microsoft.com/office/drawing/2014/main" id="{54642BE3-7906-40CB-A36B-82FF8E40356B}"/>
                </a:ext>
              </a:extLst>
            </p:cNvPr>
            <p:cNvCxnSpPr/>
            <p:nvPr/>
          </p:nvCxnSpPr>
          <p:spPr>
            <a:xfrm flipV="1">
              <a:off x="7867744" y="1524000"/>
              <a:ext cx="0" cy="30094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E77DDA5-33BF-4DAA-98A4-EB4267EED028}"/>
                </a:ext>
              </a:extLst>
            </p:cNvPr>
            <p:cNvSpPr txBox="1"/>
            <p:nvPr/>
          </p:nvSpPr>
          <p:spPr>
            <a:xfrm rot="16200000">
              <a:off x="7645572" y="1760999"/>
              <a:ext cx="725497" cy="281149"/>
            </a:xfrm>
            <a:prstGeom prst="rect">
              <a:avLst/>
            </a:prstGeom>
            <a:noFill/>
          </p:spPr>
          <p:txBody>
            <a:bodyPr wrap="square" lIns="0" tIns="0" rIns="0" bIns="0" rtlCol="0">
              <a:noAutofit/>
            </a:bodyPr>
            <a:lstStyle/>
            <a:p>
              <a:pPr algn="r"/>
              <a:r>
                <a:rPr lang="en-GB" b="1" i="1" dirty="0"/>
                <a:t>2020</a:t>
              </a:r>
            </a:p>
          </p:txBody>
        </p:sp>
      </p:grpSp>
      <p:grpSp>
        <p:nvGrpSpPr>
          <p:cNvPr id="110" name="Group 109">
            <a:extLst>
              <a:ext uri="{FF2B5EF4-FFF2-40B4-BE49-F238E27FC236}">
                <a16:creationId xmlns:a16="http://schemas.microsoft.com/office/drawing/2014/main" id="{38364B92-5483-F54E-BB36-B4CE096B445A}"/>
              </a:ext>
            </a:extLst>
          </p:cNvPr>
          <p:cNvGrpSpPr/>
          <p:nvPr/>
        </p:nvGrpSpPr>
        <p:grpSpPr>
          <a:xfrm>
            <a:off x="3204605" y="1528515"/>
            <a:ext cx="157960" cy="2343383"/>
            <a:chOff x="3204605" y="1528515"/>
            <a:chExt cx="157960" cy="2343383"/>
          </a:xfrm>
        </p:grpSpPr>
        <p:sp>
          <p:nvSpPr>
            <p:cNvPr id="24" name="Oval 23">
              <a:extLst>
                <a:ext uri="{FF2B5EF4-FFF2-40B4-BE49-F238E27FC236}">
                  <a16:creationId xmlns:a16="http://schemas.microsoft.com/office/drawing/2014/main" id="{35594D81-AD39-4FC0-93E1-18FD518378A3}"/>
                </a:ext>
              </a:extLst>
            </p:cNvPr>
            <p:cNvSpPr/>
            <p:nvPr/>
          </p:nvSpPr>
          <p:spPr>
            <a:xfrm>
              <a:off x="3225986" y="3746584"/>
              <a:ext cx="125314" cy="1253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02BFE052-4087-4B9B-A854-04F555A30E32}"/>
                </a:ext>
              </a:extLst>
            </p:cNvPr>
            <p:cNvCxnSpPr>
              <a:cxnSpLocks/>
            </p:cNvCxnSpPr>
            <p:nvPr/>
          </p:nvCxnSpPr>
          <p:spPr>
            <a:xfrm flipV="1">
              <a:off x="3288643" y="3602584"/>
              <a:ext cx="0" cy="1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492A61B-6FAE-4D6A-9C28-E2BB99063B41}"/>
                </a:ext>
              </a:extLst>
            </p:cNvPr>
            <p:cNvSpPr txBox="1"/>
            <p:nvPr/>
          </p:nvSpPr>
          <p:spPr>
            <a:xfrm rot="16200000">
              <a:off x="2272731" y="2460389"/>
              <a:ext cx="2021708" cy="157960"/>
            </a:xfrm>
            <a:prstGeom prst="rect">
              <a:avLst/>
            </a:prstGeom>
            <a:noFill/>
          </p:spPr>
          <p:txBody>
            <a:bodyPr wrap="square" lIns="0" tIns="0" rIns="0" bIns="0" rtlCol="0" anchor="ctr">
              <a:noAutofit/>
            </a:bodyPr>
            <a:lstStyle/>
            <a:p>
              <a:r>
                <a:rPr lang="en-GB" sz="1000" dirty="0">
                  <a:solidFill>
                    <a:schemeClr val="tx2"/>
                  </a:solidFill>
                </a:rPr>
                <a:t>New IT system in place</a:t>
              </a:r>
            </a:p>
          </p:txBody>
        </p:sp>
      </p:grpSp>
      <p:grpSp>
        <p:nvGrpSpPr>
          <p:cNvPr id="105" name="Group 104">
            <a:extLst>
              <a:ext uri="{FF2B5EF4-FFF2-40B4-BE49-F238E27FC236}">
                <a16:creationId xmlns:a16="http://schemas.microsoft.com/office/drawing/2014/main" id="{142BC646-C790-754E-9046-0323F5016D34}"/>
              </a:ext>
            </a:extLst>
          </p:cNvPr>
          <p:cNvGrpSpPr/>
          <p:nvPr/>
        </p:nvGrpSpPr>
        <p:grpSpPr>
          <a:xfrm>
            <a:off x="4321911" y="1528515"/>
            <a:ext cx="157960" cy="2343383"/>
            <a:chOff x="4321911" y="1528515"/>
            <a:chExt cx="157960" cy="2343383"/>
          </a:xfrm>
        </p:grpSpPr>
        <p:sp>
          <p:nvSpPr>
            <p:cNvPr id="44" name="Oval 43">
              <a:extLst>
                <a:ext uri="{FF2B5EF4-FFF2-40B4-BE49-F238E27FC236}">
                  <a16:creationId xmlns:a16="http://schemas.microsoft.com/office/drawing/2014/main" id="{1B4ECCDA-3460-4197-91CE-C0B62CA2D988}"/>
                </a:ext>
              </a:extLst>
            </p:cNvPr>
            <p:cNvSpPr/>
            <p:nvPr/>
          </p:nvSpPr>
          <p:spPr>
            <a:xfrm>
              <a:off x="4343292" y="3746584"/>
              <a:ext cx="125314" cy="1253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AF6679E7-5A34-4411-BE61-DAF4760B6D73}"/>
                </a:ext>
              </a:extLst>
            </p:cNvPr>
            <p:cNvCxnSpPr>
              <a:cxnSpLocks/>
            </p:cNvCxnSpPr>
            <p:nvPr/>
          </p:nvCxnSpPr>
          <p:spPr>
            <a:xfrm flipV="1">
              <a:off x="4405949" y="3602584"/>
              <a:ext cx="0" cy="1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2F24615-2BCA-4F94-8C55-784384E81718}"/>
                </a:ext>
              </a:extLst>
            </p:cNvPr>
            <p:cNvSpPr txBox="1"/>
            <p:nvPr/>
          </p:nvSpPr>
          <p:spPr>
            <a:xfrm rot="16200000">
              <a:off x="3390037" y="2460389"/>
              <a:ext cx="2021708" cy="157960"/>
            </a:xfrm>
            <a:prstGeom prst="rect">
              <a:avLst/>
            </a:prstGeom>
            <a:noFill/>
          </p:spPr>
          <p:txBody>
            <a:bodyPr wrap="square" lIns="0" tIns="0" rIns="0" bIns="0" rtlCol="0" anchor="ctr">
              <a:noAutofit/>
            </a:bodyPr>
            <a:lstStyle/>
            <a:p>
              <a:r>
                <a:rPr lang="en-GB" sz="1000" dirty="0">
                  <a:solidFill>
                    <a:schemeClr val="tx2"/>
                  </a:solidFill>
                </a:rPr>
                <a:t>New machine operational</a:t>
              </a:r>
            </a:p>
          </p:txBody>
        </p:sp>
      </p:grpSp>
      <p:grpSp>
        <p:nvGrpSpPr>
          <p:cNvPr id="104" name="Group 103">
            <a:extLst>
              <a:ext uri="{FF2B5EF4-FFF2-40B4-BE49-F238E27FC236}">
                <a16:creationId xmlns:a16="http://schemas.microsoft.com/office/drawing/2014/main" id="{7D4D7427-1435-3A4B-AE5A-8BA883BB7C8D}"/>
              </a:ext>
            </a:extLst>
          </p:cNvPr>
          <p:cNvGrpSpPr/>
          <p:nvPr/>
        </p:nvGrpSpPr>
        <p:grpSpPr>
          <a:xfrm>
            <a:off x="4554293" y="1528515"/>
            <a:ext cx="157960" cy="2343383"/>
            <a:chOff x="4554293" y="1528515"/>
            <a:chExt cx="157960" cy="2343383"/>
          </a:xfrm>
        </p:grpSpPr>
        <p:sp>
          <p:nvSpPr>
            <p:cNvPr id="48" name="Oval 47">
              <a:extLst>
                <a:ext uri="{FF2B5EF4-FFF2-40B4-BE49-F238E27FC236}">
                  <a16:creationId xmlns:a16="http://schemas.microsoft.com/office/drawing/2014/main" id="{722B7827-40A7-45AB-A5A1-87FA41D1B736}"/>
                </a:ext>
              </a:extLst>
            </p:cNvPr>
            <p:cNvSpPr/>
            <p:nvPr/>
          </p:nvSpPr>
          <p:spPr>
            <a:xfrm>
              <a:off x="4575674" y="3746584"/>
              <a:ext cx="125314" cy="1253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AFD0DE39-C722-4301-8134-5F69489088D7}"/>
                </a:ext>
              </a:extLst>
            </p:cNvPr>
            <p:cNvCxnSpPr>
              <a:cxnSpLocks/>
            </p:cNvCxnSpPr>
            <p:nvPr/>
          </p:nvCxnSpPr>
          <p:spPr>
            <a:xfrm flipV="1">
              <a:off x="4638331" y="3602584"/>
              <a:ext cx="0" cy="1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083D9D7-A680-4BAA-A900-300E2FE856EF}"/>
                </a:ext>
              </a:extLst>
            </p:cNvPr>
            <p:cNvSpPr txBox="1"/>
            <p:nvPr/>
          </p:nvSpPr>
          <p:spPr>
            <a:xfrm rot="16200000">
              <a:off x="3622419" y="2460389"/>
              <a:ext cx="2021708" cy="157960"/>
            </a:xfrm>
            <a:prstGeom prst="rect">
              <a:avLst/>
            </a:prstGeom>
            <a:noFill/>
          </p:spPr>
          <p:txBody>
            <a:bodyPr wrap="square" lIns="0" tIns="0" rIns="0" bIns="0" rtlCol="0" anchor="ctr">
              <a:noAutofit/>
            </a:bodyPr>
            <a:lstStyle/>
            <a:p>
              <a:r>
                <a:rPr lang="en-GB" sz="1000" dirty="0">
                  <a:solidFill>
                    <a:schemeClr val="tx2"/>
                  </a:solidFill>
                </a:rPr>
                <a:t>First phase automation completed</a:t>
              </a:r>
            </a:p>
          </p:txBody>
        </p:sp>
      </p:grpSp>
      <p:grpSp>
        <p:nvGrpSpPr>
          <p:cNvPr id="103" name="Group 102">
            <a:extLst>
              <a:ext uri="{FF2B5EF4-FFF2-40B4-BE49-F238E27FC236}">
                <a16:creationId xmlns:a16="http://schemas.microsoft.com/office/drawing/2014/main" id="{1FCF4888-AADA-B44E-899F-55B975674F3E}"/>
              </a:ext>
            </a:extLst>
          </p:cNvPr>
          <p:cNvGrpSpPr/>
          <p:nvPr/>
        </p:nvGrpSpPr>
        <p:grpSpPr>
          <a:xfrm>
            <a:off x="1607118" y="1528515"/>
            <a:ext cx="157960" cy="2343383"/>
            <a:chOff x="1607118" y="1528515"/>
            <a:chExt cx="157960" cy="2343383"/>
          </a:xfrm>
        </p:grpSpPr>
        <p:sp>
          <p:nvSpPr>
            <p:cNvPr id="52" name="Oval 51">
              <a:extLst>
                <a:ext uri="{FF2B5EF4-FFF2-40B4-BE49-F238E27FC236}">
                  <a16:creationId xmlns:a16="http://schemas.microsoft.com/office/drawing/2014/main" id="{EEEDE356-17BA-4E28-BC3B-8F035BDECE83}"/>
                </a:ext>
              </a:extLst>
            </p:cNvPr>
            <p:cNvSpPr/>
            <p:nvPr/>
          </p:nvSpPr>
          <p:spPr>
            <a:xfrm>
              <a:off x="1628499" y="3746584"/>
              <a:ext cx="125314" cy="1253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9F3A6D09-B36B-4485-8C87-2E1B2FA051D4}"/>
                </a:ext>
              </a:extLst>
            </p:cNvPr>
            <p:cNvSpPr txBox="1"/>
            <p:nvPr/>
          </p:nvSpPr>
          <p:spPr>
            <a:xfrm rot="16200000">
              <a:off x="675244" y="2460389"/>
              <a:ext cx="2021708" cy="157960"/>
            </a:xfrm>
            <a:prstGeom prst="rect">
              <a:avLst/>
            </a:prstGeom>
            <a:noFill/>
          </p:spPr>
          <p:txBody>
            <a:bodyPr wrap="square" lIns="0" tIns="0" rIns="0" bIns="0" rtlCol="0" anchor="ctr">
              <a:noAutofit/>
            </a:bodyPr>
            <a:lstStyle/>
            <a:p>
              <a:r>
                <a:rPr lang="en-GB" sz="1000" dirty="0">
                  <a:solidFill>
                    <a:schemeClr val="tx2"/>
                  </a:solidFill>
                </a:rPr>
                <a:t>Automation programme begins</a:t>
              </a:r>
            </a:p>
          </p:txBody>
        </p:sp>
      </p:grpSp>
      <p:grpSp>
        <p:nvGrpSpPr>
          <p:cNvPr id="75" name="Group 74">
            <a:extLst>
              <a:ext uri="{FF2B5EF4-FFF2-40B4-BE49-F238E27FC236}">
                <a16:creationId xmlns:a16="http://schemas.microsoft.com/office/drawing/2014/main" id="{C9DDC340-0EBF-4541-8E6D-9060F34361CA}"/>
              </a:ext>
            </a:extLst>
          </p:cNvPr>
          <p:cNvGrpSpPr/>
          <p:nvPr/>
        </p:nvGrpSpPr>
        <p:grpSpPr>
          <a:xfrm>
            <a:off x="7567112" y="1528515"/>
            <a:ext cx="157960" cy="2343383"/>
            <a:chOff x="6531946" y="1528515"/>
            <a:chExt cx="157960" cy="2343383"/>
          </a:xfrm>
        </p:grpSpPr>
        <p:sp>
          <p:nvSpPr>
            <p:cNvPr id="80" name="Oval 79">
              <a:extLst>
                <a:ext uri="{FF2B5EF4-FFF2-40B4-BE49-F238E27FC236}">
                  <a16:creationId xmlns:a16="http://schemas.microsoft.com/office/drawing/2014/main" id="{A6110267-AF91-49E7-A232-CA16CC4FDF89}"/>
                </a:ext>
              </a:extLst>
            </p:cNvPr>
            <p:cNvSpPr/>
            <p:nvPr/>
          </p:nvSpPr>
          <p:spPr>
            <a:xfrm>
              <a:off x="6553327" y="3746584"/>
              <a:ext cx="125314" cy="125314"/>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1E81E892-0D6A-4061-9678-B0A3371EDBD2}"/>
                </a:ext>
              </a:extLst>
            </p:cNvPr>
            <p:cNvCxnSpPr>
              <a:cxnSpLocks/>
            </p:cNvCxnSpPr>
            <p:nvPr/>
          </p:nvCxnSpPr>
          <p:spPr>
            <a:xfrm flipV="1">
              <a:off x="6615984" y="3602584"/>
              <a:ext cx="0" cy="1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67D08A2-83B3-4417-B72C-D104A5C5721A}"/>
                </a:ext>
              </a:extLst>
            </p:cNvPr>
            <p:cNvSpPr txBox="1"/>
            <p:nvPr/>
          </p:nvSpPr>
          <p:spPr>
            <a:xfrm rot="16200000">
              <a:off x="5600072" y="2460389"/>
              <a:ext cx="2021708" cy="157960"/>
            </a:xfrm>
            <a:prstGeom prst="rect">
              <a:avLst/>
            </a:prstGeom>
            <a:noFill/>
          </p:spPr>
          <p:txBody>
            <a:bodyPr wrap="square" lIns="0" tIns="0" rIns="0" bIns="0" rtlCol="0" anchor="ctr">
              <a:noAutofit/>
            </a:bodyPr>
            <a:lstStyle/>
            <a:p>
              <a:r>
                <a:rPr lang="en-GB" sz="1000" dirty="0">
                  <a:solidFill>
                    <a:schemeClr val="tx2"/>
                  </a:solidFill>
                </a:rPr>
                <a:t>Logistics tender</a:t>
              </a:r>
            </a:p>
          </p:txBody>
        </p:sp>
      </p:grpSp>
      <p:pic>
        <p:nvPicPr>
          <p:cNvPr id="3" name="Picture 2">
            <a:extLst>
              <a:ext uri="{FF2B5EF4-FFF2-40B4-BE49-F238E27FC236}">
                <a16:creationId xmlns:a16="http://schemas.microsoft.com/office/drawing/2014/main" id="{74F8ACAD-88F6-A440-8AB6-B603A7CE1871}"/>
              </a:ext>
            </a:extLst>
          </p:cNvPr>
          <p:cNvPicPr>
            <a:picLocks noChangeAspect="1"/>
          </p:cNvPicPr>
          <p:nvPr/>
        </p:nvPicPr>
        <p:blipFill>
          <a:blip r:embed="rId2"/>
          <a:stretch>
            <a:fillRect/>
          </a:stretch>
        </p:blipFill>
        <p:spPr>
          <a:xfrm>
            <a:off x="537461" y="4802436"/>
            <a:ext cx="1418442" cy="1273492"/>
          </a:xfrm>
          <a:prstGeom prst="rect">
            <a:avLst/>
          </a:prstGeom>
        </p:spPr>
      </p:pic>
      <p:pic>
        <p:nvPicPr>
          <p:cNvPr id="4" name="Picture 3">
            <a:extLst>
              <a:ext uri="{FF2B5EF4-FFF2-40B4-BE49-F238E27FC236}">
                <a16:creationId xmlns:a16="http://schemas.microsoft.com/office/drawing/2014/main" id="{4ECD2870-419D-E946-9569-55ECF3911C01}"/>
              </a:ext>
            </a:extLst>
          </p:cNvPr>
          <p:cNvPicPr>
            <a:picLocks noChangeAspect="1"/>
          </p:cNvPicPr>
          <p:nvPr/>
        </p:nvPicPr>
        <p:blipFill>
          <a:blip r:embed="rId3"/>
          <a:stretch>
            <a:fillRect/>
          </a:stretch>
        </p:blipFill>
        <p:spPr>
          <a:xfrm>
            <a:off x="3574276" y="4963641"/>
            <a:ext cx="1510567" cy="1117820"/>
          </a:xfrm>
          <a:prstGeom prst="rect">
            <a:avLst/>
          </a:prstGeom>
        </p:spPr>
      </p:pic>
      <p:pic>
        <p:nvPicPr>
          <p:cNvPr id="16" name="Picture 15">
            <a:extLst>
              <a:ext uri="{FF2B5EF4-FFF2-40B4-BE49-F238E27FC236}">
                <a16:creationId xmlns:a16="http://schemas.microsoft.com/office/drawing/2014/main" id="{C83E3DF2-B779-E64F-AE70-7EA13A2691AA}"/>
              </a:ext>
            </a:extLst>
          </p:cNvPr>
          <p:cNvPicPr>
            <a:picLocks noChangeAspect="1"/>
          </p:cNvPicPr>
          <p:nvPr/>
        </p:nvPicPr>
        <p:blipFill>
          <a:blip r:embed="rId4"/>
          <a:stretch>
            <a:fillRect/>
          </a:stretch>
        </p:blipFill>
        <p:spPr>
          <a:xfrm>
            <a:off x="7594659" y="4956131"/>
            <a:ext cx="1418442" cy="1124971"/>
          </a:xfrm>
          <a:prstGeom prst="rect">
            <a:avLst/>
          </a:prstGeom>
        </p:spPr>
      </p:pic>
      <p:sp>
        <p:nvSpPr>
          <p:cNvPr id="17" name="TextBox 16">
            <a:extLst>
              <a:ext uri="{FF2B5EF4-FFF2-40B4-BE49-F238E27FC236}">
                <a16:creationId xmlns:a16="http://schemas.microsoft.com/office/drawing/2014/main" id="{731911B5-D452-AC40-B6B3-BFF724BCF7AF}"/>
              </a:ext>
            </a:extLst>
          </p:cNvPr>
          <p:cNvSpPr txBox="1"/>
          <p:nvPr/>
        </p:nvSpPr>
        <p:spPr>
          <a:xfrm>
            <a:off x="1817929" y="5047011"/>
            <a:ext cx="914400" cy="914400"/>
          </a:xfrm>
          <a:prstGeom prst="rect">
            <a:avLst/>
          </a:prstGeom>
          <a:noFill/>
        </p:spPr>
        <p:txBody>
          <a:bodyPr wrap="none" lIns="0" tIns="0" rIns="0" bIns="0" rtlCol="0">
            <a:noAutofit/>
          </a:bodyPr>
          <a:lstStyle/>
          <a:p>
            <a:pPr algn="l"/>
            <a:r>
              <a:rPr lang="en-US" dirty="0">
                <a:solidFill>
                  <a:schemeClr val="tx2"/>
                </a:solidFill>
              </a:rPr>
              <a:t>Right people</a:t>
            </a:r>
          </a:p>
          <a:p>
            <a:pPr algn="l"/>
            <a:r>
              <a:rPr lang="en-US" dirty="0">
                <a:solidFill>
                  <a:schemeClr val="tx2"/>
                </a:solidFill>
              </a:rPr>
              <a:t>Right roles</a:t>
            </a:r>
          </a:p>
        </p:txBody>
      </p:sp>
      <p:sp>
        <p:nvSpPr>
          <p:cNvPr id="114" name="TextBox 113">
            <a:extLst>
              <a:ext uri="{FF2B5EF4-FFF2-40B4-BE49-F238E27FC236}">
                <a16:creationId xmlns:a16="http://schemas.microsoft.com/office/drawing/2014/main" id="{425769CB-83D2-FA4D-BCF4-BA68D997A7D0}"/>
              </a:ext>
            </a:extLst>
          </p:cNvPr>
          <p:cNvSpPr txBox="1"/>
          <p:nvPr/>
        </p:nvSpPr>
        <p:spPr>
          <a:xfrm>
            <a:off x="4927284" y="5033161"/>
            <a:ext cx="903245" cy="914400"/>
          </a:xfrm>
          <a:prstGeom prst="rect">
            <a:avLst/>
          </a:prstGeom>
          <a:noFill/>
        </p:spPr>
        <p:txBody>
          <a:bodyPr wrap="none" lIns="0" tIns="0" rIns="0" bIns="0" rtlCol="0">
            <a:noAutofit/>
          </a:bodyPr>
          <a:lstStyle/>
          <a:p>
            <a:pPr algn="l"/>
            <a:r>
              <a:rPr lang="en-US" dirty="0">
                <a:solidFill>
                  <a:schemeClr val="tx2"/>
                </a:solidFill>
              </a:rPr>
              <a:t>Quality, service, innovation </a:t>
            </a:r>
          </a:p>
          <a:p>
            <a:pPr algn="l"/>
            <a:r>
              <a:rPr lang="en-US" dirty="0">
                <a:solidFill>
                  <a:schemeClr val="tx2"/>
                </a:solidFill>
              </a:rPr>
              <a:t>Delight our customers</a:t>
            </a:r>
          </a:p>
        </p:txBody>
      </p:sp>
      <p:sp>
        <p:nvSpPr>
          <p:cNvPr id="115" name="TextBox 114">
            <a:extLst>
              <a:ext uri="{FF2B5EF4-FFF2-40B4-BE49-F238E27FC236}">
                <a16:creationId xmlns:a16="http://schemas.microsoft.com/office/drawing/2014/main" id="{A8BCEB13-0023-CE4C-81CC-C5593AC316FF}"/>
              </a:ext>
            </a:extLst>
          </p:cNvPr>
          <p:cNvSpPr txBox="1"/>
          <p:nvPr/>
        </p:nvSpPr>
        <p:spPr>
          <a:xfrm>
            <a:off x="8891660" y="5007432"/>
            <a:ext cx="914400" cy="914400"/>
          </a:xfrm>
          <a:prstGeom prst="rect">
            <a:avLst/>
          </a:prstGeom>
          <a:noFill/>
        </p:spPr>
        <p:txBody>
          <a:bodyPr wrap="none" lIns="0" tIns="0" rIns="0" bIns="0" rtlCol="0">
            <a:noAutofit/>
          </a:bodyPr>
          <a:lstStyle/>
          <a:p>
            <a:pPr algn="l"/>
            <a:r>
              <a:rPr lang="en-US" dirty="0">
                <a:solidFill>
                  <a:schemeClr val="tx2"/>
                </a:solidFill>
              </a:rPr>
              <a:t>Relentless on costs </a:t>
            </a:r>
          </a:p>
          <a:p>
            <a:pPr algn="l"/>
            <a:r>
              <a:rPr lang="en-US" dirty="0">
                <a:solidFill>
                  <a:schemeClr val="tx2"/>
                </a:solidFill>
              </a:rPr>
              <a:t>Consistent returns</a:t>
            </a:r>
          </a:p>
        </p:txBody>
      </p:sp>
      <p:sp>
        <p:nvSpPr>
          <p:cNvPr id="31" name="Date Placeholder 30">
            <a:extLst>
              <a:ext uri="{FF2B5EF4-FFF2-40B4-BE49-F238E27FC236}">
                <a16:creationId xmlns:a16="http://schemas.microsoft.com/office/drawing/2014/main" id="{354AA44A-E5C8-4631-AFBC-8F5DBF5D6445}"/>
              </a:ext>
            </a:extLst>
          </p:cNvPr>
          <p:cNvSpPr>
            <a:spLocks noGrp="1"/>
          </p:cNvSpPr>
          <p:nvPr>
            <p:ph type="dt" sz="half" idx="10"/>
          </p:nvPr>
        </p:nvSpPr>
        <p:spPr/>
        <p:txBody>
          <a:bodyPr/>
          <a:lstStyle/>
          <a:p>
            <a:endParaRPr lang="en-GB"/>
          </a:p>
        </p:txBody>
      </p:sp>
      <p:sp>
        <p:nvSpPr>
          <p:cNvPr id="35" name="Footer Placeholder 34">
            <a:extLst>
              <a:ext uri="{FF2B5EF4-FFF2-40B4-BE49-F238E27FC236}">
                <a16:creationId xmlns:a16="http://schemas.microsoft.com/office/drawing/2014/main" id="{9DB20DA6-1487-4DA1-A2B5-138F0702596D}"/>
              </a:ext>
            </a:extLst>
          </p:cNvPr>
          <p:cNvSpPr>
            <a:spLocks noGrp="1"/>
          </p:cNvSpPr>
          <p:nvPr>
            <p:ph type="ftr" sz="quarter" idx="11"/>
          </p:nvPr>
        </p:nvSpPr>
        <p:spPr/>
        <p:txBody>
          <a:bodyPr/>
          <a:lstStyle/>
          <a:p>
            <a:endParaRPr lang="en-GB" dirty="0"/>
          </a:p>
        </p:txBody>
      </p:sp>
      <p:sp>
        <p:nvSpPr>
          <p:cNvPr id="39" name="Slide Number Placeholder 38">
            <a:extLst>
              <a:ext uri="{FF2B5EF4-FFF2-40B4-BE49-F238E27FC236}">
                <a16:creationId xmlns:a16="http://schemas.microsoft.com/office/drawing/2014/main" id="{1CB8153E-E557-49BD-BCB4-2415B5AE27B1}"/>
              </a:ext>
            </a:extLst>
          </p:cNvPr>
          <p:cNvSpPr>
            <a:spLocks noGrp="1"/>
          </p:cNvSpPr>
          <p:nvPr>
            <p:ph type="sldNum" sz="quarter" idx="12"/>
          </p:nvPr>
        </p:nvSpPr>
        <p:spPr/>
        <p:txBody>
          <a:bodyPr/>
          <a:lstStyle/>
          <a:p>
            <a:fld id="{A21E7B76-01F8-4D94-9B3A-A3F35BC5DEE6}" type="slidenum">
              <a:rPr lang="en-GB" smtClean="0"/>
              <a:t>11</a:t>
            </a:fld>
            <a:endParaRPr lang="en-GB"/>
          </a:p>
        </p:txBody>
      </p:sp>
      <p:pic>
        <p:nvPicPr>
          <p:cNvPr id="18" name="Picture 17">
            <a:extLst>
              <a:ext uri="{FF2B5EF4-FFF2-40B4-BE49-F238E27FC236}">
                <a16:creationId xmlns:a16="http://schemas.microsoft.com/office/drawing/2014/main" id="{042B23B2-D8E8-40F6-853D-34FF31FEC6EE}"/>
              </a:ext>
            </a:extLst>
          </p:cNvPr>
          <p:cNvPicPr>
            <a:picLocks noChangeAspect="1"/>
          </p:cNvPicPr>
          <p:nvPr/>
        </p:nvPicPr>
        <p:blipFill>
          <a:blip r:embed="rId5"/>
          <a:stretch>
            <a:fillRect/>
          </a:stretch>
        </p:blipFill>
        <p:spPr>
          <a:xfrm>
            <a:off x="5318178" y="967212"/>
            <a:ext cx="4707734" cy="1358147"/>
          </a:xfrm>
          <a:prstGeom prst="rect">
            <a:avLst/>
          </a:prstGeom>
        </p:spPr>
      </p:pic>
    </p:spTree>
    <p:extLst>
      <p:ext uri="{BB962C8B-B14F-4D97-AF65-F5344CB8AC3E}">
        <p14:creationId xmlns:p14="http://schemas.microsoft.com/office/powerpoint/2010/main" val="39315148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42BE-C0D5-1A40-B5F0-07AFDB209914}"/>
              </a:ext>
            </a:extLst>
          </p:cNvPr>
          <p:cNvSpPr>
            <a:spLocks noGrp="1"/>
          </p:cNvSpPr>
          <p:nvPr>
            <p:ph type="title"/>
          </p:nvPr>
        </p:nvSpPr>
        <p:spPr/>
        <p:txBody>
          <a:bodyPr/>
          <a:lstStyle/>
          <a:p>
            <a:r>
              <a:rPr lang="en-US" dirty="0"/>
              <a:t>Disclaimer</a:t>
            </a:r>
          </a:p>
        </p:txBody>
      </p:sp>
      <p:sp>
        <p:nvSpPr>
          <p:cNvPr id="6" name="Slide Number Placeholder 5">
            <a:extLst>
              <a:ext uri="{FF2B5EF4-FFF2-40B4-BE49-F238E27FC236}">
                <a16:creationId xmlns:a16="http://schemas.microsoft.com/office/drawing/2014/main" id="{32368D97-4FE8-874C-A8CF-17F5824E4672}"/>
              </a:ext>
            </a:extLst>
          </p:cNvPr>
          <p:cNvSpPr>
            <a:spLocks noGrp="1"/>
          </p:cNvSpPr>
          <p:nvPr>
            <p:ph type="sldNum" sz="quarter" idx="12"/>
          </p:nvPr>
        </p:nvSpPr>
        <p:spPr/>
        <p:txBody>
          <a:bodyPr/>
          <a:lstStyle/>
          <a:p>
            <a:fld id="{A21E7B76-01F8-4D94-9B3A-A3F35BC5DEE6}" type="slidenum">
              <a:rPr lang="en-GB" smtClean="0"/>
              <a:t>12</a:t>
            </a:fld>
            <a:endParaRPr lang="en-GB"/>
          </a:p>
        </p:txBody>
      </p:sp>
      <p:sp>
        <p:nvSpPr>
          <p:cNvPr id="9" name="Content Placeholder 47">
            <a:extLst>
              <a:ext uri="{FF2B5EF4-FFF2-40B4-BE49-F238E27FC236}">
                <a16:creationId xmlns:a16="http://schemas.microsoft.com/office/drawing/2014/main" id="{688AC9A8-0B61-414A-94DF-8770D052E593}"/>
              </a:ext>
            </a:extLst>
          </p:cNvPr>
          <p:cNvSpPr>
            <a:spLocks noGrp="1"/>
          </p:cNvSpPr>
          <p:nvPr>
            <p:ph idx="1"/>
          </p:nvPr>
        </p:nvSpPr>
        <p:spPr/>
        <p:txBody>
          <a:bodyPr>
            <a:normAutofit/>
          </a:bodyPr>
          <a:lstStyle/>
          <a:p>
            <a:pPr marL="0" indent="0">
              <a:buNone/>
            </a:pPr>
            <a:endParaRPr lang="en-GB" sz="1000" dirty="0">
              <a:solidFill>
                <a:schemeClr val="tx1"/>
              </a:solidFill>
              <a:latin typeface="Arial" panose="020B0604020202020204" pitchFamily="34" charset="0"/>
              <a:cs typeface="Arial" panose="020B0604020202020204" pitchFamily="34" charset="0"/>
            </a:endParaRPr>
          </a:p>
          <a:p>
            <a:pPr marL="0" indent="0">
              <a:buNone/>
            </a:pPr>
            <a:endParaRPr lang="en-GB" sz="1000" dirty="0">
              <a:solidFill>
                <a:schemeClr val="tx1"/>
              </a:solidFill>
              <a:latin typeface="Arial" panose="020B0604020202020204" pitchFamily="34" charset="0"/>
              <a:cs typeface="Arial" panose="020B0604020202020204" pitchFamily="34" charset="0"/>
            </a:endParaRPr>
          </a:p>
          <a:p>
            <a:pPr marL="0" indent="0">
              <a:buNone/>
            </a:pPr>
            <a:endParaRPr lang="en-GB" sz="1000" dirty="0">
              <a:solidFill>
                <a:schemeClr val="tx1"/>
              </a:solidFill>
              <a:latin typeface="Arial" panose="020B0604020202020204" pitchFamily="34" charset="0"/>
              <a:cs typeface="Arial" panose="020B0604020202020204" pitchFamily="34" charset="0"/>
            </a:endParaRPr>
          </a:p>
          <a:p>
            <a:pPr marL="0" indent="0">
              <a:buNone/>
            </a:pPr>
            <a:endParaRPr lang="en-GB" sz="1000" dirty="0">
              <a:solidFill>
                <a:schemeClr val="tx1"/>
              </a:solidFill>
              <a:latin typeface="Arial" panose="020B0604020202020204" pitchFamily="34" charset="0"/>
              <a:cs typeface="Arial" panose="020B0604020202020204" pitchFamily="34" charset="0"/>
            </a:endParaRPr>
          </a:p>
          <a:p>
            <a:pPr marL="0" indent="0">
              <a:buNone/>
            </a:pPr>
            <a:endParaRPr lang="en-GB" sz="1000" dirty="0">
              <a:solidFill>
                <a:schemeClr val="tx1"/>
              </a:solidFill>
              <a:latin typeface="Arial" panose="020B0604020202020204" pitchFamily="34" charset="0"/>
              <a:cs typeface="Arial" panose="020B0604020202020204" pitchFamily="34" charset="0"/>
            </a:endParaRPr>
          </a:p>
          <a:p>
            <a:pPr marL="0" indent="0">
              <a:buNone/>
            </a:pPr>
            <a:r>
              <a:rPr lang="en-GB" sz="1000" dirty="0">
                <a:solidFill>
                  <a:schemeClr val="tx1"/>
                </a:solidFill>
                <a:latin typeface="Arial" panose="020B0604020202020204" pitchFamily="34" charset="0"/>
                <a:cs typeface="Arial" panose="020B0604020202020204" pitchFamily="34" charset="0"/>
              </a:rPr>
              <a:t>This presentation is for information purposes only and no reliance may be placed upon it. No representation or warranty, either expressed or implied, is provided in relation to the accuracy, completeness or reliability of the information contained in this presentation. </a:t>
            </a:r>
          </a:p>
          <a:p>
            <a:pPr marL="0" indent="0">
              <a:buNone/>
            </a:pPr>
            <a:r>
              <a:rPr lang="en-GB" sz="1000" dirty="0">
                <a:solidFill>
                  <a:schemeClr val="tx1"/>
                </a:solidFill>
                <a:latin typeface="Arial" panose="020B0604020202020204" pitchFamily="34" charset="0"/>
                <a:cs typeface="Arial" panose="020B0604020202020204" pitchFamily="34" charset="0"/>
              </a:rPr>
              <a:t>This presentation does not constitute or form part of any offer or invitation for sale or subscription of, or any solicitation of any offer to buy or subscribe for, any securities of Accrol Group Holdings plc. The making of this presentation does not constitute a recommendation regarding any such securities.</a:t>
            </a:r>
          </a:p>
          <a:p>
            <a:pPr marL="0" indent="0">
              <a:buNone/>
            </a:pPr>
            <a:r>
              <a:rPr lang="en-GB" sz="1000" dirty="0">
                <a:solidFill>
                  <a:schemeClr val="tx1"/>
                </a:solidFill>
                <a:latin typeface="Arial" panose="020B0604020202020204" pitchFamily="34" charset="0"/>
                <a:cs typeface="Arial" panose="020B0604020202020204" pitchFamily="34" charset="0"/>
              </a:rPr>
              <a:t>This presentation contains certain forward-looking statements. Any statement in this presentation that is not a statement of historical fact including, without limitation, those regarding Accrol Group Holding plc’s future business, financial condition, financial performance, operations, prospects or developments is a forward-looking statement. These forward-looking statements can be identified by the use of forward-looking terminology, including the terms "anticipates", "believes", "envisages", "estimates", "expects", "intends", "hopes", "may", "plans", "targets", "will", "would", "could" or "should" or, in each case, the negative of those, variations or comparable expressions. By their nature, forward-looking statements involve risk and uncertainty as they relate to events which occur in the future. No representation or warranty is made that any of these statements or forecasts will come to pass or that any forecast results will be achieved. Actual performance or results may differ materially from any future results, performance or achievement expressed or implied by these forward-looking statements. Factors which may give rise to such differences include (but are not limited to) changing business conditions, introduction of competing products by other companies, and changing economic, legal or regulatory conditions. New factors could emerge that could cause Accrol Group Holding plc’s business not to develop as it expects. These and other factors could adversely affect the outcome and financial effects of the events specified in this presentation. The forward-looking statements are made by the Directors of Accrol Group Holding plc in good faith based on the information available to them at 1 September 2019 and reflect the Directors’ knowledge and information available at that date and their beliefs and expectations.  Accrol Group Holding plc does not intend to update any forward-looking statements contained in this presentation. Each forward-looking statement speaks only as at 1 September 2019 and Accrol Group Holding plc and its advisers expressly disclaim any obligations or undertaking to release any update of, or revisions to, any forward-looking statements in this presentation. No statement in the presentation is intended to be, or intended to be construed as, a profit forecast or profit estimate and no statement in the presentation should be interpreted to mean that earnings per Accrol Group Holding plc share for the current or future financial years will necessarily match or exceed the historical earnings per Accrol Group Holding plc share. As a result, you are cautioned not to place any undue reliance on such forward-looking statements. Past performance of securities in Accrol Group Holding plc cannot be relied upon as a guide to the future performance of such securities. </a:t>
            </a:r>
          </a:p>
          <a:p>
            <a:pPr marL="0" indent="0">
              <a:buNone/>
            </a:pPr>
            <a:endParaRPr lang="en-GB" sz="1000" dirty="0">
              <a:solidFill>
                <a:schemeClr val="tx1"/>
              </a:solidFill>
              <a:latin typeface="Arial" panose="020B0604020202020204" pitchFamily="34" charset="0"/>
              <a:cs typeface="Arial" panose="020B0604020202020204" pitchFamily="34" charset="0"/>
            </a:endParaRPr>
          </a:p>
        </p:txBody>
      </p:sp>
      <p:sp>
        <p:nvSpPr>
          <p:cNvPr id="10" name="Rectangle 3">
            <a:extLst>
              <a:ext uri="{FF2B5EF4-FFF2-40B4-BE49-F238E27FC236}">
                <a16:creationId xmlns:a16="http://schemas.microsoft.com/office/drawing/2014/main" id="{690612B0-51A4-B940-9BB3-D2ACE3A04739}"/>
              </a:ext>
            </a:extLst>
          </p:cNvPr>
          <p:cNvSpPr>
            <a:spLocks noChangeArrowheads="1"/>
          </p:cNvSpPr>
          <p:nvPr/>
        </p:nvSpPr>
        <p:spPr bwMode="auto">
          <a:xfrm>
            <a:off x="535219" y="1806553"/>
            <a:ext cx="10861327" cy="438150"/>
          </a:xfrm>
          <a:prstGeom prst="rect">
            <a:avLst/>
          </a:prstGeom>
          <a:solidFill>
            <a:schemeClr val="accent1"/>
          </a:solidFill>
          <a:ln w="12700">
            <a:solidFill>
              <a:schemeClr val="accent1"/>
            </a:solidFill>
            <a:miter lim="800000"/>
            <a:headEnd/>
            <a:tailEnd/>
          </a:ln>
        </p:spPr>
        <p:txBody>
          <a:bodyPr tIns="82800" bIns="82800"/>
          <a:lstStyle>
            <a:lvl1pPr>
              <a:spcBef>
                <a:spcPct val="20000"/>
              </a:spcBef>
              <a:buFont typeface="Wingdings" panose="05000000000000000000" pitchFamily="2" charset="2"/>
              <a:buChar char="§"/>
              <a:defRPr>
                <a:solidFill>
                  <a:schemeClr val="tx1"/>
                </a:solidFill>
                <a:latin typeface="Perpetua" panose="02020502060401020303" pitchFamily="18" charset="0"/>
                <a:ea typeface="MS PGothic" panose="020B0600070205080204" pitchFamily="34" charset="-128"/>
              </a:defRPr>
            </a:lvl1pPr>
            <a:lvl2pPr marL="742950" indent="-285750">
              <a:spcBef>
                <a:spcPct val="20000"/>
              </a:spcBef>
              <a:buFont typeface="Wingdings" panose="05000000000000000000" pitchFamily="2" charset="2"/>
              <a:buChar char="§"/>
              <a:defRPr sz="1600">
                <a:solidFill>
                  <a:schemeClr val="tx1"/>
                </a:solidFill>
                <a:latin typeface="Perpetua" panose="02020502060401020303" pitchFamily="18" charset="0"/>
                <a:ea typeface="MS PGothic" panose="020B0600070205080204" pitchFamily="34" charset="-128"/>
              </a:defRPr>
            </a:lvl2pPr>
            <a:lvl3pPr marL="1143000" indent="-228600">
              <a:spcBef>
                <a:spcPct val="20000"/>
              </a:spcBef>
              <a:buFont typeface="Wingdings" panose="05000000000000000000" pitchFamily="2" charset="2"/>
              <a:buChar char="§"/>
              <a:defRPr sz="1400">
                <a:solidFill>
                  <a:schemeClr val="tx1"/>
                </a:solidFill>
                <a:latin typeface="Perpetua" panose="02020502060401020303" pitchFamily="18" charset="0"/>
                <a:ea typeface="MS PGothic" panose="020B0600070205080204" pitchFamily="34" charset="-128"/>
              </a:defRPr>
            </a:lvl3pPr>
            <a:lvl4pPr marL="1600200" indent="-228600">
              <a:spcBef>
                <a:spcPct val="20000"/>
              </a:spcBef>
              <a:buFont typeface="Wingdings" panose="05000000000000000000" pitchFamily="2" charset="2"/>
              <a:buChar char="§"/>
              <a:defRPr sz="1200">
                <a:solidFill>
                  <a:schemeClr val="tx1"/>
                </a:solidFill>
                <a:latin typeface="Perpetua" panose="02020502060401020303" pitchFamily="18" charset="0"/>
                <a:ea typeface="MS PGothic" panose="020B0600070205080204" pitchFamily="34" charset="-128"/>
              </a:defRPr>
            </a:lvl4pPr>
            <a:lvl5pPr marL="2057400" indent="-228600">
              <a:spcBef>
                <a:spcPct val="20000"/>
              </a:spcBef>
              <a:buFont typeface="Wingdings" panose="05000000000000000000" pitchFamily="2" charset="2"/>
              <a:buChar char="§"/>
              <a:defRPr sz="2000">
                <a:solidFill>
                  <a:schemeClr val="tx1"/>
                </a:solidFill>
                <a:latin typeface="Optima" pitchFamily="2"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Optima" pitchFamily="2"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Optima" pitchFamily="2"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Optima" pitchFamily="2"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Optima" pitchFamily="2" charset="0"/>
                <a:ea typeface="MS PGothic" panose="020B0600070205080204" pitchFamily="34" charset="-128"/>
              </a:defRPr>
            </a:lvl9pPr>
          </a:lstStyle>
          <a:p>
            <a:pPr algn="ctr">
              <a:lnSpc>
                <a:spcPct val="115000"/>
              </a:lnSpc>
              <a:spcBef>
                <a:spcPct val="0"/>
              </a:spcBef>
              <a:spcAft>
                <a:spcPts val="1000"/>
              </a:spcAft>
              <a:buFontTx/>
              <a:buNone/>
            </a:pPr>
            <a:r>
              <a:rPr lang="en-GB" altLang="en-US" sz="800" dirty="0">
                <a:latin typeface="Arial" panose="020B0604020202020204" pitchFamily="34" charset="0"/>
                <a:ea typeface="Calibri" panose="020F0502020204030204" pitchFamily="34" charset="0"/>
                <a:cs typeface="Arial" panose="020B0604020202020204" pitchFamily="34" charset="0"/>
              </a:rPr>
              <a:t>The content of this promotion has not been approved by an authorised person within the meaning of the Financial Services and Markets Act 2000. Reliance on this promotion for the purpose of engaging in any investment activity may expose an individual to a significant risk of losing all of the property or other assets invested</a:t>
            </a:r>
            <a:endParaRPr lang="en-GB" altLang="en-US" sz="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8241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1B431-7730-43F6-B7A8-51D2DB9C71F3}"/>
              </a:ext>
            </a:extLst>
          </p:cNvPr>
          <p:cNvPicPr>
            <a:picLocks noChangeAspect="1"/>
          </p:cNvPicPr>
          <p:nvPr/>
        </p:nvPicPr>
        <p:blipFill>
          <a:blip r:embed="rId2"/>
          <a:stretch>
            <a:fillRect/>
          </a:stretch>
        </p:blipFill>
        <p:spPr>
          <a:xfrm>
            <a:off x="396240" y="331123"/>
            <a:ext cx="11186160" cy="5669280"/>
          </a:xfrm>
          <a:prstGeom prst="rect">
            <a:avLst/>
          </a:prstGeom>
        </p:spPr>
      </p:pic>
      <p:sp>
        <p:nvSpPr>
          <p:cNvPr id="6" name="TextBox 5">
            <a:extLst>
              <a:ext uri="{FF2B5EF4-FFF2-40B4-BE49-F238E27FC236}">
                <a16:creationId xmlns:a16="http://schemas.microsoft.com/office/drawing/2014/main" id="{5E4F7F92-628A-4D81-A2FC-95191B990730}"/>
              </a:ext>
            </a:extLst>
          </p:cNvPr>
          <p:cNvSpPr txBox="1"/>
          <p:nvPr/>
        </p:nvSpPr>
        <p:spPr>
          <a:xfrm>
            <a:off x="609600" y="588819"/>
            <a:ext cx="914400" cy="914400"/>
          </a:xfrm>
          <a:prstGeom prst="rect">
            <a:avLst/>
          </a:prstGeom>
          <a:noFill/>
        </p:spPr>
        <p:txBody>
          <a:bodyPr wrap="none" lIns="0" tIns="0" rIns="0" bIns="0" rtlCol="0">
            <a:noAutofit/>
          </a:bodyPr>
          <a:lstStyle/>
          <a:p>
            <a:pPr algn="l"/>
            <a:r>
              <a:rPr lang="en-GB" sz="3600" dirty="0">
                <a:solidFill>
                  <a:schemeClr val="bg1"/>
                </a:solidFill>
                <a:latin typeface="Arial" panose="020B0604020202020204" pitchFamily="34" charset="0"/>
                <a:cs typeface="Arial" panose="020B0604020202020204" pitchFamily="34" charset="0"/>
              </a:rPr>
              <a:t>FOUNDATIONS </a:t>
            </a:r>
            <a:r>
              <a:rPr lang="en-GB" sz="3600" dirty="0">
                <a:solidFill>
                  <a:schemeClr val="accent1"/>
                </a:solidFill>
                <a:latin typeface="Arial" panose="020B0604020202020204" pitchFamily="34" charset="0"/>
                <a:cs typeface="Arial" panose="020B0604020202020204" pitchFamily="34" charset="0"/>
              </a:rPr>
              <a:t>LAID</a:t>
            </a:r>
            <a:r>
              <a:rPr lang="en-GB" sz="3600" dirty="0">
                <a:solidFill>
                  <a:schemeClr val="bg1"/>
                </a:solidFill>
                <a:latin typeface="Arial" panose="020B0604020202020204" pitchFamily="34" charset="0"/>
                <a:cs typeface="Arial" panose="020B0604020202020204" pitchFamily="34" charset="0"/>
              </a:rPr>
              <a:t> FOR </a:t>
            </a:r>
          </a:p>
          <a:p>
            <a:pPr algn="l"/>
            <a:r>
              <a:rPr lang="en-GB" sz="3600" dirty="0">
                <a:solidFill>
                  <a:schemeClr val="bg1"/>
                </a:solidFill>
                <a:latin typeface="Arial" panose="020B0604020202020204" pitchFamily="34" charset="0"/>
                <a:cs typeface="Arial" panose="020B0604020202020204" pitchFamily="34" charset="0"/>
              </a:rPr>
              <a:t>SUSTAINABLE GROWTH</a:t>
            </a:r>
          </a:p>
        </p:txBody>
      </p:sp>
      <p:sp>
        <p:nvSpPr>
          <p:cNvPr id="7" name="TextBox 6">
            <a:extLst>
              <a:ext uri="{FF2B5EF4-FFF2-40B4-BE49-F238E27FC236}">
                <a16:creationId xmlns:a16="http://schemas.microsoft.com/office/drawing/2014/main" id="{1AD69EC8-F60B-463B-AEE0-816C7D9BED4F}"/>
              </a:ext>
            </a:extLst>
          </p:cNvPr>
          <p:cNvSpPr txBox="1"/>
          <p:nvPr/>
        </p:nvSpPr>
        <p:spPr>
          <a:xfrm>
            <a:off x="568035" y="4606635"/>
            <a:ext cx="914400" cy="914401"/>
          </a:xfrm>
          <a:prstGeom prst="rect">
            <a:avLst/>
          </a:prstGeom>
          <a:noFill/>
        </p:spPr>
        <p:txBody>
          <a:bodyPr wrap="none" lIns="0" tIns="0" rIns="0" bIns="0" rtlCol="0">
            <a:noAutofit/>
          </a:bodyPr>
          <a:lstStyle/>
          <a:p>
            <a:pPr algn="l"/>
            <a:r>
              <a:rPr lang="en-GB" sz="3200" b="1" dirty="0">
                <a:solidFill>
                  <a:schemeClr val="accent1"/>
                </a:solidFill>
                <a:latin typeface="Arial" panose="020B0604020202020204" pitchFamily="34" charset="0"/>
                <a:cs typeface="Arial" panose="020B0604020202020204" pitchFamily="34" charset="0"/>
              </a:rPr>
              <a:t>-</a:t>
            </a:r>
            <a:r>
              <a:rPr lang="en-GB" sz="3200" dirty="0">
                <a:solidFill>
                  <a:schemeClr val="bg1"/>
                </a:solidFill>
                <a:latin typeface="Arial" panose="020B0604020202020204" pitchFamily="34" charset="0"/>
                <a:cs typeface="Arial" panose="020B0604020202020204" pitchFamily="34" charset="0"/>
              </a:rPr>
              <a:t>29%		 	</a:t>
            </a:r>
          </a:p>
          <a:p>
            <a:pPr algn="l"/>
            <a:r>
              <a:rPr lang="en-GB" sz="600" dirty="0">
                <a:solidFill>
                  <a:schemeClr val="bg1"/>
                </a:solidFill>
                <a:latin typeface="Arial" panose="020B0604020202020204" pitchFamily="34" charset="0"/>
                <a:cs typeface="Arial" panose="020B0604020202020204" pitchFamily="34" charset="0"/>
              </a:rPr>
              <a:t>			</a:t>
            </a:r>
          </a:p>
          <a:p>
            <a:pPr algn="l"/>
            <a:r>
              <a:rPr lang="en-GB" sz="2000" dirty="0">
                <a:solidFill>
                  <a:schemeClr val="bg1"/>
                </a:solidFill>
                <a:latin typeface="Arial" panose="020B0604020202020204" pitchFamily="34" charset="0"/>
                <a:cs typeface="Arial" panose="020B0604020202020204" pitchFamily="34" charset="0"/>
              </a:rPr>
              <a:t>COST BASE</a:t>
            </a:r>
          </a:p>
          <a:p>
            <a:pPr algn="l"/>
            <a:r>
              <a:rPr lang="en-GB" sz="2000" dirty="0">
                <a:solidFill>
                  <a:schemeClr val="bg1"/>
                </a:solidFill>
                <a:latin typeface="Arial" panose="020B0604020202020204" pitchFamily="34" charset="0"/>
                <a:cs typeface="Arial" panose="020B0604020202020204" pitchFamily="34" charset="0"/>
              </a:rPr>
              <a:t>REDUCTION</a:t>
            </a:r>
          </a:p>
        </p:txBody>
      </p:sp>
      <p:sp>
        <p:nvSpPr>
          <p:cNvPr id="8" name="TextBox 7">
            <a:extLst>
              <a:ext uri="{FF2B5EF4-FFF2-40B4-BE49-F238E27FC236}">
                <a16:creationId xmlns:a16="http://schemas.microsoft.com/office/drawing/2014/main" id="{A08192B4-0120-49A5-AE3D-801ACE000D01}"/>
              </a:ext>
            </a:extLst>
          </p:cNvPr>
          <p:cNvSpPr txBox="1"/>
          <p:nvPr/>
        </p:nvSpPr>
        <p:spPr>
          <a:xfrm>
            <a:off x="4909851" y="4648580"/>
            <a:ext cx="914400" cy="914400"/>
          </a:xfrm>
          <a:prstGeom prst="rect">
            <a:avLst/>
          </a:prstGeom>
          <a:noFill/>
        </p:spPr>
        <p:txBody>
          <a:bodyPr wrap="none" lIns="0" tIns="0" rIns="0" bIns="0" rtlCol="0">
            <a:noAutofit/>
          </a:bodyPr>
          <a:lstStyle/>
          <a:p>
            <a:pPr algn="l"/>
            <a:r>
              <a:rPr lang="en-GB" sz="3200" b="1" dirty="0">
                <a:solidFill>
                  <a:schemeClr val="accent1"/>
                </a:solidFill>
                <a:latin typeface="Arial" panose="020B0604020202020204" pitchFamily="34" charset="0"/>
                <a:cs typeface="Arial" panose="020B0604020202020204" pitchFamily="34" charset="0"/>
              </a:rPr>
              <a:t>+</a:t>
            </a:r>
            <a:r>
              <a:rPr lang="en-GB" sz="3200" dirty="0">
                <a:solidFill>
                  <a:schemeClr val="bg1"/>
                </a:solidFill>
                <a:latin typeface="Arial" panose="020B0604020202020204" pitchFamily="34" charset="0"/>
                <a:cs typeface="Arial" panose="020B0604020202020204" pitchFamily="34" charset="0"/>
              </a:rPr>
              <a:t>12%	</a:t>
            </a:r>
          </a:p>
          <a:p>
            <a:pPr algn="l"/>
            <a:endParaRPr lang="en-GB" sz="600" dirty="0">
              <a:solidFill>
                <a:schemeClr val="bg1"/>
              </a:solidFill>
              <a:latin typeface="Arial" panose="020B0604020202020204" pitchFamily="34" charset="0"/>
              <a:cs typeface="Arial" panose="020B0604020202020204" pitchFamily="34" charset="0"/>
            </a:endParaRPr>
          </a:p>
          <a:p>
            <a:pPr algn="l"/>
            <a:r>
              <a:rPr lang="en-GB" sz="2000" dirty="0">
                <a:solidFill>
                  <a:schemeClr val="bg1"/>
                </a:solidFill>
                <a:latin typeface="Arial" panose="020B0604020202020204" pitchFamily="34" charset="0"/>
                <a:cs typeface="Arial" panose="020B0604020202020204" pitchFamily="34" charset="0"/>
              </a:rPr>
              <a:t>TOILET TISSUE</a:t>
            </a:r>
          </a:p>
          <a:p>
            <a:pPr algn="l"/>
            <a:r>
              <a:rPr lang="en-GB" sz="2000" dirty="0">
                <a:solidFill>
                  <a:schemeClr val="bg1"/>
                </a:solidFill>
                <a:latin typeface="Arial" panose="020B0604020202020204" pitchFamily="34" charset="0"/>
                <a:cs typeface="Arial" panose="020B0604020202020204" pitchFamily="34" charset="0"/>
              </a:rPr>
              <a:t>REVENUE</a:t>
            </a:r>
          </a:p>
        </p:txBody>
      </p:sp>
      <p:sp>
        <p:nvSpPr>
          <p:cNvPr id="9" name="TextBox 8">
            <a:extLst>
              <a:ext uri="{FF2B5EF4-FFF2-40B4-BE49-F238E27FC236}">
                <a16:creationId xmlns:a16="http://schemas.microsoft.com/office/drawing/2014/main" id="{906129BD-9EA6-41F1-9F7B-27C37379EE82}"/>
              </a:ext>
            </a:extLst>
          </p:cNvPr>
          <p:cNvSpPr txBox="1"/>
          <p:nvPr/>
        </p:nvSpPr>
        <p:spPr>
          <a:xfrm>
            <a:off x="2638655" y="4648580"/>
            <a:ext cx="858983" cy="921327"/>
          </a:xfrm>
          <a:prstGeom prst="rect">
            <a:avLst/>
          </a:prstGeom>
          <a:noFill/>
        </p:spPr>
        <p:txBody>
          <a:bodyPr wrap="none" lIns="0" tIns="0" rIns="0" bIns="0" rtlCol="0">
            <a:noAutofit/>
          </a:bodyPr>
          <a:lstStyle/>
          <a:p>
            <a:pPr algn="l"/>
            <a:r>
              <a:rPr lang="en-GB" sz="3200" b="1" dirty="0">
                <a:solidFill>
                  <a:schemeClr val="accent1"/>
                </a:solidFill>
                <a:latin typeface="Arial" panose="020B0604020202020204" pitchFamily="34" charset="0"/>
                <a:cs typeface="Arial" panose="020B0604020202020204" pitchFamily="34" charset="0"/>
              </a:rPr>
              <a:t>+</a:t>
            </a:r>
            <a:r>
              <a:rPr lang="en-GB" sz="3200" dirty="0">
                <a:solidFill>
                  <a:schemeClr val="bg1"/>
                </a:solidFill>
                <a:latin typeface="Arial" panose="020B0604020202020204" pitchFamily="34" charset="0"/>
                <a:cs typeface="Arial" panose="020B0604020202020204" pitchFamily="34" charset="0"/>
              </a:rPr>
              <a:t>64%	</a:t>
            </a:r>
          </a:p>
          <a:p>
            <a:pPr algn="l"/>
            <a:endParaRPr lang="en-GB" sz="600" dirty="0">
              <a:solidFill>
                <a:schemeClr val="bg1"/>
              </a:solidFill>
              <a:latin typeface="Arial" panose="020B0604020202020204" pitchFamily="34" charset="0"/>
              <a:cs typeface="Arial" panose="020B0604020202020204" pitchFamily="34" charset="0"/>
            </a:endParaRPr>
          </a:p>
          <a:p>
            <a:pPr algn="l"/>
            <a:r>
              <a:rPr lang="en-GB" sz="2000" dirty="0">
                <a:solidFill>
                  <a:schemeClr val="bg1"/>
                </a:solidFill>
                <a:latin typeface="Arial" panose="020B0604020202020204" pitchFamily="34" charset="0"/>
                <a:cs typeface="Arial" panose="020B0604020202020204" pitchFamily="34" charset="0"/>
              </a:rPr>
              <a:t>OUTPUT PER</a:t>
            </a:r>
          </a:p>
          <a:p>
            <a:pPr algn="l"/>
            <a:r>
              <a:rPr lang="en-GB" sz="2000" dirty="0">
                <a:solidFill>
                  <a:schemeClr val="bg1"/>
                </a:solidFill>
                <a:latin typeface="Arial" panose="020B0604020202020204" pitchFamily="34" charset="0"/>
                <a:cs typeface="Arial" panose="020B0604020202020204" pitchFamily="34" charset="0"/>
              </a:rPr>
              <a:t>HEAD </a:t>
            </a:r>
          </a:p>
        </p:txBody>
      </p:sp>
      <p:sp>
        <p:nvSpPr>
          <p:cNvPr id="10" name="TextBox 9">
            <a:extLst>
              <a:ext uri="{FF2B5EF4-FFF2-40B4-BE49-F238E27FC236}">
                <a16:creationId xmlns:a16="http://schemas.microsoft.com/office/drawing/2014/main" id="{704420AE-3226-4513-BB1A-210A3C21D406}"/>
              </a:ext>
            </a:extLst>
          </p:cNvPr>
          <p:cNvSpPr txBox="1"/>
          <p:nvPr/>
        </p:nvSpPr>
        <p:spPr>
          <a:xfrm>
            <a:off x="7256551" y="4670823"/>
            <a:ext cx="914400" cy="914400"/>
          </a:xfrm>
          <a:prstGeom prst="rect">
            <a:avLst/>
          </a:prstGeom>
          <a:noFill/>
        </p:spPr>
        <p:txBody>
          <a:bodyPr wrap="none" lIns="0" tIns="0" rIns="0" bIns="0" rtlCol="0">
            <a:noAutofit/>
          </a:bodyPr>
          <a:lstStyle/>
          <a:p>
            <a:pPr algn="l"/>
            <a:r>
              <a:rPr lang="en-GB" sz="3200" b="1" dirty="0">
                <a:solidFill>
                  <a:schemeClr val="accent1"/>
                </a:solidFill>
                <a:latin typeface="Arial" panose="020B0604020202020204" pitchFamily="34" charset="0"/>
                <a:cs typeface="Arial" panose="020B0604020202020204" pitchFamily="34" charset="0"/>
              </a:rPr>
              <a:t>+</a:t>
            </a:r>
            <a:r>
              <a:rPr lang="en-GB" sz="3200" dirty="0">
                <a:solidFill>
                  <a:schemeClr val="bg1"/>
                </a:solidFill>
                <a:latin typeface="Arial" panose="020B0604020202020204" pitchFamily="34" charset="0"/>
                <a:cs typeface="Arial" panose="020B0604020202020204" pitchFamily="34" charset="0"/>
              </a:rPr>
              <a:t>£6.8M</a:t>
            </a:r>
          </a:p>
          <a:p>
            <a:pPr algn="l"/>
            <a:endParaRPr lang="en-GB" sz="600" dirty="0">
              <a:solidFill>
                <a:schemeClr val="bg1"/>
              </a:solidFill>
              <a:latin typeface="Arial" panose="020B0604020202020204" pitchFamily="34" charset="0"/>
              <a:cs typeface="Arial" panose="020B0604020202020204" pitchFamily="34" charset="0"/>
            </a:endParaRPr>
          </a:p>
          <a:p>
            <a:pPr algn="l"/>
            <a:r>
              <a:rPr lang="en-GB" sz="2000" dirty="0">
                <a:solidFill>
                  <a:schemeClr val="bg1"/>
                </a:solidFill>
                <a:latin typeface="Arial" panose="020B0604020202020204" pitchFamily="34" charset="0"/>
                <a:cs typeface="Arial" panose="020B0604020202020204" pitchFamily="34" charset="0"/>
              </a:rPr>
              <a:t>ADJUSTED </a:t>
            </a:r>
          </a:p>
          <a:p>
            <a:pPr algn="l"/>
            <a:r>
              <a:rPr lang="en-GB" sz="2000" dirty="0">
                <a:solidFill>
                  <a:schemeClr val="bg1"/>
                </a:solidFill>
                <a:latin typeface="Arial" panose="020B0604020202020204" pitchFamily="34" charset="0"/>
                <a:cs typeface="Arial" panose="020B0604020202020204" pitchFamily="34" charset="0"/>
              </a:rPr>
              <a:t>EBITDA GROWTH</a:t>
            </a:r>
          </a:p>
        </p:txBody>
      </p:sp>
      <p:sp>
        <p:nvSpPr>
          <p:cNvPr id="11" name="TextBox 10">
            <a:extLst>
              <a:ext uri="{FF2B5EF4-FFF2-40B4-BE49-F238E27FC236}">
                <a16:creationId xmlns:a16="http://schemas.microsoft.com/office/drawing/2014/main" id="{BB1323C5-4CEF-46D9-8BF0-E46000869486}"/>
              </a:ext>
            </a:extLst>
          </p:cNvPr>
          <p:cNvSpPr txBox="1"/>
          <p:nvPr/>
        </p:nvSpPr>
        <p:spPr>
          <a:xfrm>
            <a:off x="9961304" y="4705777"/>
            <a:ext cx="914400" cy="914400"/>
          </a:xfrm>
          <a:prstGeom prst="rect">
            <a:avLst/>
          </a:prstGeom>
          <a:noFill/>
        </p:spPr>
        <p:txBody>
          <a:bodyPr wrap="none" lIns="0" tIns="0" rIns="0" bIns="0" rtlCol="0">
            <a:noAutofit/>
          </a:bodyPr>
          <a:lstStyle/>
          <a:p>
            <a:pPr algn="ctr"/>
            <a:r>
              <a:rPr lang="en-GB" sz="3200" b="1" dirty="0">
                <a:solidFill>
                  <a:schemeClr val="accent1"/>
                </a:solidFill>
                <a:latin typeface="Arial" panose="020B0604020202020204" pitchFamily="34" charset="0"/>
                <a:cs typeface="Arial" panose="020B0604020202020204" pitchFamily="34" charset="0"/>
              </a:rPr>
              <a:t>+</a:t>
            </a:r>
            <a:r>
              <a:rPr lang="en-GB" sz="3200" dirty="0">
                <a:solidFill>
                  <a:schemeClr val="bg1"/>
                </a:solidFill>
                <a:latin typeface="Arial" panose="020B0604020202020204" pitchFamily="34" charset="0"/>
                <a:cs typeface="Arial" panose="020B0604020202020204" pitchFamily="34" charset="0"/>
              </a:rPr>
              <a:t>£10.8M</a:t>
            </a:r>
          </a:p>
          <a:p>
            <a:pPr algn="ctr"/>
            <a:endParaRPr lang="en-GB" sz="600" dirty="0">
              <a:solidFill>
                <a:schemeClr val="bg1"/>
              </a:solidFill>
              <a:latin typeface="Arial" panose="020B0604020202020204" pitchFamily="34" charset="0"/>
              <a:cs typeface="Arial" panose="020B0604020202020204" pitchFamily="34" charset="0"/>
            </a:endParaRPr>
          </a:p>
          <a:p>
            <a:pPr algn="ctr"/>
            <a:r>
              <a:rPr lang="en-GB" sz="2000" dirty="0">
                <a:solidFill>
                  <a:schemeClr val="bg1"/>
                </a:solidFill>
                <a:latin typeface="Arial" panose="020B0604020202020204" pitchFamily="34" charset="0"/>
                <a:cs typeface="Arial" panose="020B0604020202020204" pitchFamily="34" charset="0"/>
              </a:rPr>
              <a:t>HEADWINDS</a:t>
            </a:r>
          </a:p>
          <a:p>
            <a:pPr algn="ctr"/>
            <a:r>
              <a:rPr lang="en-GB" sz="2000" dirty="0">
                <a:solidFill>
                  <a:schemeClr val="bg1"/>
                </a:solidFill>
                <a:latin typeface="Arial" panose="020B0604020202020204" pitchFamily="34" charset="0"/>
                <a:cs typeface="Arial" panose="020B0604020202020204" pitchFamily="34" charset="0"/>
              </a:rPr>
              <a:t>MANAGED</a:t>
            </a:r>
          </a:p>
        </p:txBody>
      </p:sp>
    </p:spTree>
    <p:extLst>
      <p:ext uri="{BB962C8B-B14F-4D97-AF65-F5344CB8AC3E}">
        <p14:creationId xmlns:p14="http://schemas.microsoft.com/office/powerpoint/2010/main" val="35651103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954FF4-BFB8-4037-99A6-0E5FB71E386A}"/>
              </a:ext>
            </a:extLst>
          </p:cNvPr>
          <p:cNvPicPr>
            <a:picLocks noChangeAspect="1"/>
          </p:cNvPicPr>
          <p:nvPr/>
        </p:nvPicPr>
        <p:blipFill>
          <a:blip r:embed="rId2"/>
          <a:stretch>
            <a:fillRect/>
          </a:stretch>
        </p:blipFill>
        <p:spPr>
          <a:xfrm>
            <a:off x="266700" y="341030"/>
            <a:ext cx="11315700" cy="5638800"/>
          </a:xfrm>
          <a:prstGeom prst="rect">
            <a:avLst/>
          </a:prstGeom>
        </p:spPr>
      </p:pic>
      <p:sp>
        <p:nvSpPr>
          <p:cNvPr id="4" name="Slide Number Placeholder 3">
            <a:extLst>
              <a:ext uri="{FF2B5EF4-FFF2-40B4-BE49-F238E27FC236}">
                <a16:creationId xmlns:a16="http://schemas.microsoft.com/office/drawing/2014/main" id="{E2922422-E258-481C-B5B6-E0B8131A82D6}"/>
              </a:ext>
            </a:extLst>
          </p:cNvPr>
          <p:cNvSpPr>
            <a:spLocks noGrp="1"/>
          </p:cNvSpPr>
          <p:nvPr>
            <p:ph type="sldNum" sz="quarter" idx="12"/>
          </p:nvPr>
        </p:nvSpPr>
        <p:spPr/>
        <p:txBody>
          <a:bodyPr/>
          <a:lstStyle/>
          <a:p>
            <a:fld id="{A21E7B76-01F8-4D94-9B3A-A3F35BC5DEE6}" type="slidenum">
              <a:rPr lang="en-GB" smtClean="0"/>
              <a:t>3</a:t>
            </a:fld>
            <a:endParaRPr lang="en-GB"/>
          </a:p>
        </p:txBody>
      </p:sp>
      <p:sp>
        <p:nvSpPr>
          <p:cNvPr id="6" name="TextBox 5">
            <a:extLst>
              <a:ext uri="{FF2B5EF4-FFF2-40B4-BE49-F238E27FC236}">
                <a16:creationId xmlns:a16="http://schemas.microsoft.com/office/drawing/2014/main" id="{7B9ED339-75E3-4D2F-97C7-E5617FBC057B}"/>
              </a:ext>
            </a:extLst>
          </p:cNvPr>
          <p:cNvSpPr txBox="1"/>
          <p:nvPr/>
        </p:nvSpPr>
        <p:spPr>
          <a:xfrm>
            <a:off x="609600" y="588819"/>
            <a:ext cx="914400" cy="914400"/>
          </a:xfrm>
          <a:prstGeom prst="rect">
            <a:avLst/>
          </a:prstGeom>
          <a:noFill/>
        </p:spPr>
        <p:txBody>
          <a:bodyPr wrap="none" lIns="0" tIns="0" rIns="0" bIns="0" rtlCol="0">
            <a:noAutofit/>
          </a:bodyPr>
          <a:lstStyle/>
          <a:p>
            <a:pPr algn="l"/>
            <a:r>
              <a:rPr lang="en-GB" sz="3600" dirty="0">
                <a:solidFill>
                  <a:schemeClr val="bg1"/>
                </a:solidFill>
                <a:latin typeface="Arial" panose="020B0604020202020204" pitchFamily="34" charset="0"/>
                <a:cs typeface="Arial" panose="020B0604020202020204" pitchFamily="34" charset="0"/>
              </a:rPr>
              <a:t>CONTINUED </a:t>
            </a:r>
            <a:r>
              <a:rPr lang="en-GB" sz="3600" dirty="0">
                <a:solidFill>
                  <a:schemeClr val="accent1"/>
                </a:solidFill>
                <a:latin typeface="Arial" panose="020B0604020202020204" pitchFamily="34" charset="0"/>
                <a:cs typeface="Arial" panose="020B0604020202020204" pitchFamily="34" charset="0"/>
              </a:rPr>
              <a:t>IMPROVEMENTS</a:t>
            </a:r>
          </a:p>
        </p:txBody>
      </p:sp>
      <p:sp>
        <p:nvSpPr>
          <p:cNvPr id="7" name="TextBox 6">
            <a:extLst>
              <a:ext uri="{FF2B5EF4-FFF2-40B4-BE49-F238E27FC236}">
                <a16:creationId xmlns:a16="http://schemas.microsoft.com/office/drawing/2014/main" id="{E3379E6A-FBAD-4534-84C4-B30B4697118A}"/>
              </a:ext>
            </a:extLst>
          </p:cNvPr>
          <p:cNvSpPr txBox="1"/>
          <p:nvPr/>
        </p:nvSpPr>
        <p:spPr>
          <a:xfrm>
            <a:off x="685101" y="4490651"/>
            <a:ext cx="1549672" cy="1265935"/>
          </a:xfrm>
          <a:prstGeom prst="rect">
            <a:avLst/>
          </a:prstGeom>
          <a:solidFill>
            <a:schemeClr val="bg1"/>
          </a:solidFill>
        </p:spPr>
        <p:txBody>
          <a:bodyPr wrap="none" lIns="0" tIns="0" rIns="0" bIns="0" rtlCol="0">
            <a:noAutofit/>
          </a:bodyPr>
          <a:lstStyle/>
          <a:p>
            <a:pPr algn="ctr"/>
            <a:r>
              <a:rPr lang="en-GB" sz="3200" dirty="0">
                <a:solidFill>
                  <a:schemeClr val="accent1"/>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4%	</a:t>
            </a:r>
          </a:p>
          <a:p>
            <a:pPr algn="ctr"/>
            <a:r>
              <a:rPr lang="en-GB" sz="600" dirty="0">
                <a:latin typeface="Arial" panose="020B0604020202020204" pitchFamily="34" charset="0"/>
                <a:cs typeface="Arial" panose="020B0604020202020204" pitchFamily="34" charset="0"/>
              </a:rPr>
              <a:t>			</a:t>
            </a:r>
          </a:p>
          <a:p>
            <a:pPr algn="ctr"/>
            <a:r>
              <a:rPr lang="en-GB" sz="2000" dirty="0">
                <a:latin typeface="Arial" panose="020B0604020202020204" pitchFamily="34" charset="0"/>
                <a:cs typeface="Arial" panose="020B0604020202020204" pitchFamily="34" charset="0"/>
              </a:rPr>
              <a:t>*GROSS</a:t>
            </a:r>
          </a:p>
          <a:p>
            <a:pPr algn="ctr"/>
            <a:r>
              <a:rPr lang="en-GB" sz="2000" dirty="0">
                <a:latin typeface="Arial" panose="020B0604020202020204" pitchFamily="34" charset="0"/>
                <a:cs typeface="Arial" panose="020B0604020202020204" pitchFamily="34" charset="0"/>
              </a:rPr>
              <a:t>MARGIN</a:t>
            </a:r>
          </a:p>
        </p:txBody>
      </p:sp>
      <p:sp>
        <p:nvSpPr>
          <p:cNvPr id="8" name="TextBox 7">
            <a:extLst>
              <a:ext uri="{FF2B5EF4-FFF2-40B4-BE49-F238E27FC236}">
                <a16:creationId xmlns:a16="http://schemas.microsoft.com/office/drawing/2014/main" id="{A00A7623-8481-46E1-A5D2-77286DE4E257}"/>
              </a:ext>
            </a:extLst>
          </p:cNvPr>
          <p:cNvSpPr txBox="1"/>
          <p:nvPr/>
        </p:nvSpPr>
        <p:spPr>
          <a:xfrm>
            <a:off x="5010463" y="4497577"/>
            <a:ext cx="1549672" cy="1252082"/>
          </a:xfrm>
          <a:prstGeom prst="rect">
            <a:avLst/>
          </a:prstGeom>
          <a:solidFill>
            <a:schemeClr val="bg1"/>
          </a:solidFill>
        </p:spPr>
        <p:txBody>
          <a:bodyPr wrap="none" lIns="0" tIns="0" rIns="0" bIns="0" rtlCol="0">
            <a:noAutofit/>
          </a:bodyPr>
          <a:lstStyle/>
          <a:p>
            <a:pPr algn="ctr"/>
            <a:r>
              <a:rPr lang="en-GB" sz="3200" dirty="0">
                <a:solidFill>
                  <a:schemeClr val="accent1"/>
                </a:solidFill>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1%	</a:t>
            </a:r>
          </a:p>
          <a:p>
            <a:pPr algn="ctr"/>
            <a:endParaRPr lang="en-GB" sz="6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CORE </a:t>
            </a:r>
          </a:p>
          <a:p>
            <a:pPr algn="ctr"/>
            <a:r>
              <a:rPr lang="en-GB" sz="2000" dirty="0">
                <a:latin typeface="Arial" panose="020B0604020202020204" pitchFamily="34" charset="0"/>
                <a:cs typeface="Arial" panose="020B0604020202020204" pitchFamily="34" charset="0"/>
              </a:rPr>
              <a:t>REVENUE</a:t>
            </a:r>
          </a:p>
        </p:txBody>
      </p:sp>
      <p:sp>
        <p:nvSpPr>
          <p:cNvPr id="9" name="TextBox 8">
            <a:extLst>
              <a:ext uri="{FF2B5EF4-FFF2-40B4-BE49-F238E27FC236}">
                <a16:creationId xmlns:a16="http://schemas.microsoft.com/office/drawing/2014/main" id="{7BE1E4D9-B73A-4287-8985-259767CCB17B}"/>
              </a:ext>
            </a:extLst>
          </p:cNvPr>
          <p:cNvSpPr txBox="1"/>
          <p:nvPr/>
        </p:nvSpPr>
        <p:spPr>
          <a:xfrm>
            <a:off x="2847782" y="4497577"/>
            <a:ext cx="1549672" cy="1252082"/>
          </a:xfrm>
          <a:prstGeom prst="rect">
            <a:avLst/>
          </a:prstGeom>
          <a:solidFill>
            <a:schemeClr val="bg1"/>
          </a:solidFill>
        </p:spPr>
        <p:txBody>
          <a:bodyPr wrap="none" lIns="0" tIns="0" rIns="0" bIns="0" rtlCol="0">
            <a:noAutofit/>
          </a:bodyPr>
          <a:lstStyle/>
          <a:p>
            <a:pPr algn="ctr"/>
            <a:r>
              <a:rPr lang="en-GB" sz="3200" dirty="0">
                <a:solidFill>
                  <a:schemeClr val="accent1"/>
                </a:solidFill>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£6.7m	</a:t>
            </a:r>
          </a:p>
          <a:p>
            <a:pPr algn="ctr"/>
            <a:endParaRPr lang="en-GB" sz="6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NET DEBT</a:t>
            </a:r>
          </a:p>
          <a:p>
            <a:pPr algn="ctr"/>
            <a:r>
              <a:rPr lang="en-GB" sz="2000" dirty="0">
                <a:latin typeface="Arial" panose="020B0604020202020204" pitchFamily="34" charset="0"/>
                <a:cs typeface="Arial" panose="020B0604020202020204" pitchFamily="34" charset="0"/>
              </a:rPr>
              <a:t>REDUCED</a:t>
            </a:r>
          </a:p>
        </p:txBody>
      </p:sp>
      <p:sp>
        <p:nvSpPr>
          <p:cNvPr id="10" name="TextBox 9">
            <a:extLst>
              <a:ext uri="{FF2B5EF4-FFF2-40B4-BE49-F238E27FC236}">
                <a16:creationId xmlns:a16="http://schemas.microsoft.com/office/drawing/2014/main" id="{96C675E2-7EF7-487B-8736-CA014278E20F}"/>
              </a:ext>
            </a:extLst>
          </p:cNvPr>
          <p:cNvSpPr txBox="1"/>
          <p:nvPr/>
        </p:nvSpPr>
        <p:spPr>
          <a:xfrm>
            <a:off x="7173144" y="4507429"/>
            <a:ext cx="1669335" cy="1232379"/>
          </a:xfrm>
          <a:prstGeom prst="rect">
            <a:avLst/>
          </a:prstGeom>
          <a:solidFill>
            <a:schemeClr val="bg1"/>
          </a:solidFill>
        </p:spPr>
        <p:txBody>
          <a:bodyPr wrap="none" lIns="0" tIns="0" rIns="0" bIns="0" rtlCol="0">
            <a:noAutofit/>
          </a:bodyPr>
          <a:lstStyle/>
          <a:p>
            <a:pPr algn="ctr"/>
            <a:r>
              <a:rPr lang="en-GB" sz="3200" dirty="0">
                <a:solidFill>
                  <a:schemeClr val="accent1"/>
                </a:solidFill>
                <a:latin typeface="Arial" panose="020B0604020202020204" pitchFamily="34" charset="0"/>
                <a:cs typeface="Arial" panose="020B0604020202020204" pitchFamily="34" charset="0"/>
              </a:rPr>
              <a:t>-</a:t>
            </a:r>
            <a:r>
              <a:rPr lang="en-GB" sz="3200" dirty="0">
                <a:latin typeface="Arial" panose="020B0604020202020204" pitchFamily="34" charset="0"/>
                <a:cs typeface="Arial" panose="020B0604020202020204" pitchFamily="34" charset="0"/>
              </a:rPr>
              <a:t>£17.6m</a:t>
            </a:r>
          </a:p>
          <a:p>
            <a:pPr algn="ctr"/>
            <a:endParaRPr lang="en-GB" sz="6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COST BASE</a:t>
            </a:r>
          </a:p>
          <a:p>
            <a:pPr algn="ctr"/>
            <a:r>
              <a:rPr lang="en-GB" sz="2000" dirty="0">
                <a:latin typeface="Arial" panose="020B0604020202020204" pitchFamily="34" charset="0"/>
                <a:cs typeface="Arial" panose="020B0604020202020204" pitchFamily="34" charset="0"/>
              </a:rPr>
              <a:t>REDUCTION</a:t>
            </a:r>
          </a:p>
        </p:txBody>
      </p:sp>
      <p:sp>
        <p:nvSpPr>
          <p:cNvPr id="11" name="TextBox 10">
            <a:extLst>
              <a:ext uri="{FF2B5EF4-FFF2-40B4-BE49-F238E27FC236}">
                <a16:creationId xmlns:a16="http://schemas.microsoft.com/office/drawing/2014/main" id="{8081A6DA-EAAC-45D8-B76F-EA65B0F7A581}"/>
              </a:ext>
            </a:extLst>
          </p:cNvPr>
          <p:cNvSpPr txBox="1"/>
          <p:nvPr/>
        </p:nvSpPr>
        <p:spPr>
          <a:xfrm>
            <a:off x="9455488" y="4507429"/>
            <a:ext cx="1669335" cy="1232379"/>
          </a:xfrm>
          <a:prstGeom prst="rect">
            <a:avLst/>
          </a:prstGeom>
          <a:solidFill>
            <a:schemeClr val="bg1"/>
          </a:solidFill>
        </p:spPr>
        <p:txBody>
          <a:bodyPr wrap="none" lIns="0" tIns="0" rIns="0" bIns="0" rtlCol="0">
            <a:noAutofit/>
          </a:bodyPr>
          <a:lstStyle/>
          <a:p>
            <a:pPr algn="ctr"/>
            <a:r>
              <a:rPr lang="en-GB" sz="3200" dirty="0">
                <a:latin typeface="Arial" panose="020B0604020202020204" pitchFamily="34" charset="0"/>
                <a:cs typeface="Arial" panose="020B0604020202020204" pitchFamily="34" charset="0"/>
              </a:rPr>
              <a:t>FY20</a:t>
            </a:r>
          </a:p>
          <a:p>
            <a:pPr algn="ctr"/>
            <a:endParaRPr lang="en-GB" sz="6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GUIDANCE </a:t>
            </a:r>
          </a:p>
          <a:p>
            <a:pPr algn="ctr"/>
            <a:r>
              <a:rPr lang="en-GB" sz="2000" dirty="0">
                <a:latin typeface="Arial" panose="020B0604020202020204" pitchFamily="34" charset="0"/>
                <a:cs typeface="Arial" panose="020B0604020202020204" pitchFamily="34" charset="0"/>
              </a:rPr>
              <a:t>UNCHANGED</a:t>
            </a:r>
          </a:p>
        </p:txBody>
      </p:sp>
      <p:sp>
        <p:nvSpPr>
          <p:cNvPr id="2" name="TextBox 1">
            <a:extLst>
              <a:ext uri="{FF2B5EF4-FFF2-40B4-BE49-F238E27FC236}">
                <a16:creationId xmlns:a16="http://schemas.microsoft.com/office/drawing/2014/main" id="{7507CA7F-D689-44C6-BA3A-2027C10A3263}"/>
              </a:ext>
            </a:extLst>
          </p:cNvPr>
          <p:cNvSpPr txBox="1"/>
          <p:nvPr/>
        </p:nvSpPr>
        <p:spPr>
          <a:xfrm>
            <a:off x="1073727" y="6210001"/>
            <a:ext cx="914400" cy="914400"/>
          </a:xfrm>
          <a:prstGeom prst="rect">
            <a:avLst/>
          </a:prstGeom>
          <a:noFill/>
        </p:spPr>
        <p:txBody>
          <a:bodyPr wrap="none" lIns="0" tIns="0" rIns="0" bIns="0" rtlCol="0">
            <a:noAutofit/>
          </a:bodyPr>
          <a:lstStyle/>
          <a:p>
            <a:pPr algn="l"/>
            <a:r>
              <a:rPr lang="en-GB" sz="1200" dirty="0">
                <a:solidFill>
                  <a:schemeClr val="tx2"/>
                </a:solidFill>
              </a:rPr>
              <a:t>* Adjusted gross margin moved from 17.5% to 18.2% </a:t>
            </a:r>
          </a:p>
        </p:txBody>
      </p:sp>
    </p:spTree>
    <p:extLst>
      <p:ext uri="{BB962C8B-B14F-4D97-AF65-F5344CB8AC3E}">
        <p14:creationId xmlns:p14="http://schemas.microsoft.com/office/powerpoint/2010/main" val="335572634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E98F0-922C-46DF-B7FB-2FE171DD68B8}"/>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0CF58CCB-A52D-4386-9130-6B4B1F505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762FF4-8EC9-4101-8BD0-7FDAC3BED3F6}"/>
              </a:ext>
            </a:extLst>
          </p:cNvPr>
          <p:cNvSpPr>
            <a:spLocks noGrp="1"/>
          </p:cNvSpPr>
          <p:nvPr>
            <p:ph type="sldNum" sz="quarter" idx="12"/>
          </p:nvPr>
        </p:nvSpPr>
        <p:spPr/>
        <p:txBody>
          <a:bodyPr/>
          <a:lstStyle/>
          <a:p>
            <a:fld id="{A21E7B76-01F8-4D94-9B3A-A3F35BC5DEE6}" type="slidenum">
              <a:rPr lang="en-GB" smtClean="0"/>
              <a:t>4</a:t>
            </a:fld>
            <a:endParaRPr lang="en-GB"/>
          </a:p>
        </p:txBody>
      </p:sp>
      <p:grpSp>
        <p:nvGrpSpPr>
          <p:cNvPr id="52" name="Group 51">
            <a:extLst>
              <a:ext uri="{FF2B5EF4-FFF2-40B4-BE49-F238E27FC236}">
                <a16:creationId xmlns:a16="http://schemas.microsoft.com/office/drawing/2014/main" id="{B8DD0FD2-F0E9-4666-B739-E7B8DBA84401}"/>
              </a:ext>
            </a:extLst>
          </p:cNvPr>
          <p:cNvGrpSpPr/>
          <p:nvPr/>
        </p:nvGrpSpPr>
        <p:grpSpPr>
          <a:xfrm>
            <a:off x="-86591" y="-20780"/>
            <a:ext cx="12365182" cy="7322142"/>
            <a:chOff x="-121226" y="-20780"/>
            <a:chExt cx="12365182" cy="7322142"/>
          </a:xfrm>
        </p:grpSpPr>
        <p:sp>
          <p:nvSpPr>
            <p:cNvPr id="5" name="Rectangle 4">
              <a:extLst>
                <a:ext uri="{FF2B5EF4-FFF2-40B4-BE49-F238E27FC236}">
                  <a16:creationId xmlns:a16="http://schemas.microsoft.com/office/drawing/2014/main" id="{9C7138E6-8F04-4B8F-958E-C5F2D82EECB8}"/>
                </a:ext>
              </a:extLst>
            </p:cNvPr>
            <p:cNvSpPr/>
            <p:nvPr/>
          </p:nvSpPr>
          <p:spPr>
            <a:xfrm>
              <a:off x="-121226" y="-20780"/>
              <a:ext cx="12365182" cy="68995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9A0E9F2D-17BF-4D2E-80E5-9E7AC444544C}"/>
                </a:ext>
              </a:extLst>
            </p:cNvPr>
            <p:cNvSpPr/>
            <p:nvPr/>
          </p:nvSpPr>
          <p:spPr>
            <a:xfrm>
              <a:off x="339436" y="1059867"/>
              <a:ext cx="11582400" cy="3948545"/>
            </a:xfrm>
            <a:custGeom>
              <a:avLst/>
              <a:gdLst>
                <a:gd name="connsiteX0" fmla="*/ 0 w 11582400"/>
                <a:gd name="connsiteY0" fmla="*/ 0 h 3948545"/>
                <a:gd name="connsiteX1" fmla="*/ 3983182 w 11582400"/>
                <a:gd name="connsiteY1" fmla="*/ 2576945 h 3948545"/>
                <a:gd name="connsiteX2" fmla="*/ 11582400 w 11582400"/>
                <a:gd name="connsiteY2" fmla="*/ 3948545 h 3948545"/>
              </a:gdLst>
              <a:ahLst/>
              <a:cxnLst>
                <a:cxn ang="0">
                  <a:pos x="connsiteX0" y="connsiteY0"/>
                </a:cxn>
                <a:cxn ang="0">
                  <a:pos x="connsiteX1" y="connsiteY1"/>
                </a:cxn>
                <a:cxn ang="0">
                  <a:pos x="connsiteX2" y="connsiteY2"/>
                </a:cxn>
              </a:cxnLst>
              <a:rect l="l" t="t" r="r" b="b"/>
              <a:pathLst>
                <a:path w="11582400" h="3948545">
                  <a:moveTo>
                    <a:pt x="0" y="0"/>
                  </a:moveTo>
                  <a:cubicBezTo>
                    <a:pt x="1026391" y="959427"/>
                    <a:pt x="2052782" y="1918854"/>
                    <a:pt x="3983182" y="2576945"/>
                  </a:cubicBezTo>
                  <a:cubicBezTo>
                    <a:pt x="5913582" y="3235036"/>
                    <a:pt x="10328564" y="3723409"/>
                    <a:pt x="11582400" y="3948545"/>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4C884DFE-A5D3-4423-B056-A09C5261B77F}"/>
                </a:ext>
              </a:extLst>
            </p:cNvPr>
            <p:cNvSpPr/>
            <p:nvPr/>
          </p:nvSpPr>
          <p:spPr>
            <a:xfrm>
              <a:off x="367145" y="2860962"/>
              <a:ext cx="11471564" cy="2722419"/>
            </a:xfrm>
            <a:custGeom>
              <a:avLst/>
              <a:gdLst>
                <a:gd name="connsiteX0" fmla="*/ 0 w 11471564"/>
                <a:gd name="connsiteY0" fmla="*/ 0 h 2722419"/>
                <a:gd name="connsiteX1" fmla="*/ 2355273 w 11471564"/>
                <a:gd name="connsiteY1" fmla="*/ 443346 h 2722419"/>
                <a:gd name="connsiteX2" fmla="*/ 6567055 w 11471564"/>
                <a:gd name="connsiteY2" fmla="*/ 2223655 h 2722419"/>
                <a:gd name="connsiteX3" fmla="*/ 11471564 w 11471564"/>
                <a:gd name="connsiteY3" fmla="*/ 2722419 h 2722419"/>
              </a:gdLst>
              <a:ahLst/>
              <a:cxnLst>
                <a:cxn ang="0">
                  <a:pos x="connsiteX0" y="connsiteY0"/>
                </a:cxn>
                <a:cxn ang="0">
                  <a:pos x="connsiteX1" y="connsiteY1"/>
                </a:cxn>
                <a:cxn ang="0">
                  <a:pos x="connsiteX2" y="connsiteY2"/>
                </a:cxn>
                <a:cxn ang="0">
                  <a:pos x="connsiteX3" y="connsiteY3"/>
                </a:cxn>
              </a:cxnLst>
              <a:rect l="l" t="t" r="r" b="b"/>
              <a:pathLst>
                <a:path w="11471564" h="2722419">
                  <a:moveTo>
                    <a:pt x="0" y="0"/>
                  </a:moveTo>
                  <a:cubicBezTo>
                    <a:pt x="630382" y="36368"/>
                    <a:pt x="1260764" y="72737"/>
                    <a:pt x="2355273" y="443346"/>
                  </a:cubicBezTo>
                  <a:cubicBezTo>
                    <a:pt x="3449782" y="813955"/>
                    <a:pt x="5047673" y="1843810"/>
                    <a:pt x="6567055" y="2223655"/>
                  </a:cubicBezTo>
                  <a:cubicBezTo>
                    <a:pt x="8086437" y="2603500"/>
                    <a:pt x="10706100" y="2660074"/>
                    <a:pt x="11471564" y="2722419"/>
                  </a:cubicBezTo>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B7790C20-8B50-4952-A8CD-BADD1A659F8A}"/>
                </a:ext>
              </a:extLst>
            </p:cNvPr>
            <p:cNvCxnSpPr/>
            <p:nvPr/>
          </p:nvCxnSpPr>
          <p:spPr>
            <a:xfrm flipV="1">
              <a:off x="353291" y="1981199"/>
              <a:ext cx="11499273" cy="286789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D6BE8697-4240-4739-B7EA-383A0286EEF4}"/>
                </a:ext>
              </a:extLst>
            </p:cNvPr>
            <p:cNvSpPr/>
            <p:nvPr/>
          </p:nvSpPr>
          <p:spPr>
            <a:xfrm>
              <a:off x="339436" y="3006443"/>
              <a:ext cx="8707582" cy="3284435"/>
            </a:xfrm>
            <a:custGeom>
              <a:avLst/>
              <a:gdLst>
                <a:gd name="connsiteX0" fmla="*/ 0 w 8707582"/>
                <a:gd name="connsiteY0" fmla="*/ 2098963 h 3284435"/>
                <a:gd name="connsiteX1" fmla="*/ 2189019 w 8707582"/>
                <a:gd name="connsiteY1" fmla="*/ 3193473 h 3284435"/>
                <a:gd name="connsiteX2" fmla="*/ 8707582 w 8707582"/>
                <a:gd name="connsiteY2" fmla="*/ 0 h 3284435"/>
              </a:gdLst>
              <a:ahLst/>
              <a:cxnLst>
                <a:cxn ang="0">
                  <a:pos x="connsiteX0" y="connsiteY0"/>
                </a:cxn>
                <a:cxn ang="0">
                  <a:pos x="connsiteX1" y="connsiteY1"/>
                </a:cxn>
                <a:cxn ang="0">
                  <a:pos x="connsiteX2" y="connsiteY2"/>
                </a:cxn>
              </a:cxnLst>
              <a:rect l="l" t="t" r="r" b="b"/>
              <a:pathLst>
                <a:path w="8707582" h="3284435">
                  <a:moveTo>
                    <a:pt x="0" y="2098963"/>
                  </a:moveTo>
                  <a:cubicBezTo>
                    <a:pt x="368877" y="2821131"/>
                    <a:pt x="737755" y="3543300"/>
                    <a:pt x="2189019" y="3193473"/>
                  </a:cubicBezTo>
                  <a:cubicBezTo>
                    <a:pt x="3640283" y="2843646"/>
                    <a:pt x="6173932" y="1421823"/>
                    <a:pt x="8707582" y="0"/>
                  </a:cubicBezTo>
                </a:path>
              </a:pathLst>
            </a:custGeom>
            <a:noFill/>
            <a:ln w="28575">
              <a:solidFill>
                <a:srgbClr val="69BB2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AB53925-1FDC-4694-BA27-3AB370FE34ED}"/>
                </a:ext>
              </a:extLst>
            </p:cNvPr>
            <p:cNvSpPr txBox="1"/>
            <p:nvPr/>
          </p:nvSpPr>
          <p:spPr>
            <a:xfrm>
              <a:off x="263234" y="131618"/>
              <a:ext cx="858982" cy="935182"/>
            </a:xfrm>
            <a:prstGeom prst="rect">
              <a:avLst/>
            </a:prstGeom>
            <a:noFill/>
          </p:spPr>
          <p:txBody>
            <a:bodyPr wrap="none" lIns="0" tIns="0" rIns="0" bIns="0" rtlCol="0">
              <a:noAutofit/>
            </a:bodyPr>
            <a:lstStyle/>
            <a:p>
              <a:pPr algn="l"/>
              <a:r>
                <a:rPr lang="en-GB" sz="2400" dirty="0">
                  <a:solidFill>
                    <a:schemeClr val="bg1"/>
                  </a:solidFill>
                  <a:latin typeface="Arial" panose="020B0604020202020204" pitchFamily="34" charset="0"/>
                  <a:cs typeface="Arial" panose="020B0604020202020204" pitchFamily="34" charset="0"/>
                </a:rPr>
                <a:t>THE MOST COMPLEX </a:t>
              </a:r>
            </a:p>
            <a:p>
              <a:pPr algn="l"/>
              <a:r>
                <a:rPr lang="en-GB" sz="2400" dirty="0">
                  <a:solidFill>
                    <a:schemeClr val="bg1"/>
                  </a:solidFill>
                  <a:latin typeface="Arial" panose="020B0604020202020204" pitchFamily="34" charset="0"/>
                  <a:cs typeface="Arial" panose="020B0604020202020204" pitchFamily="34" charset="0"/>
                </a:rPr>
                <a:t>TURNAROUND: </a:t>
              </a:r>
              <a:r>
                <a:rPr lang="en-GB" sz="2400" dirty="0">
                  <a:solidFill>
                    <a:schemeClr val="accent1"/>
                  </a:solidFill>
                  <a:latin typeface="Arial" panose="020B0604020202020204" pitchFamily="34" charset="0"/>
                  <a:cs typeface="Arial" panose="020B0604020202020204" pitchFamily="34" charset="0"/>
                </a:rPr>
                <a:t>DELIVERED</a:t>
              </a:r>
            </a:p>
          </p:txBody>
        </p:sp>
        <p:sp>
          <p:nvSpPr>
            <p:cNvPr id="17" name="TextBox 16">
              <a:extLst>
                <a:ext uri="{FF2B5EF4-FFF2-40B4-BE49-F238E27FC236}">
                  <a16:creationId xmlns:a16="http://schemas.microsoft.com/office/drawing/2014/main" id="{10F34787-7EC1-4416-A953-D9670BE282D9}"/>
                </a:ext>
              </a:extLst>
            </p:cNvPr>
            <p:cNvSpPr txBox="1"/>
            <p:nvPr/>
          </p:nvSpPr>
          <p:spPr>
            <a:xfrm>
              <a:off x="464127" y="942110"/>
              <a:ext cx="858983"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The downturn</a:t>
              </a:r>
              <a:endParaRPr lang="en-GB" sz="1000" dirty="0">
                <a:solidFill>
                  <a:schemeClr val="accent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80F9EB6-338C-4B00-9BB0-ACE2E6E24386}"/>
                </a:ext>
              </a:extLst>
            </p:cNvPr>
            <p:cNvSpPr txBox="1"/>
            <p:nvPr/>
          </p:nvSpPr>
          <p:spPr>
            <a:xfrm>
              <a:off x="2235205" y="942093"/>
              <a:ext cx="858982"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The turnaround</a:t>
              </a:r>
              <a:endParaRPr lang="en-GB" sz="1000" dirty="0">
                <a:solidFill>
                  <a:schemeClr val="accent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B8E1093-A9E3-4C4F-8288-905D45B8FEE0}"/>
                </a:ext>
              </a:extLst>
            </p:cNvPr>
            <p:cNvSpPr txBox="1"/>
            <p:nvPr/>
          </p:nvSpPr>
          <p:spPr>
            <a:xfrm>
              <a:off x="4006284" y="942110"/>
              <a:ext cx="858982"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Simplification</a:t>
              </a:r>
              <a:endParaRPr lang="en-GB" sz="1000" dirty="0">
                <a:solidFill>
                  <a:schemeClr val="accent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6CDE18E-C7A7-475B-9654-629F2C906362}"/>
                </a:ext>
              </a:extLst>
            </p:cNvPr>
            <p:cNvSpPr txBox="1"/>
            <p:nvPr/>
          </p:nvSpPr>
          <p:spPr>
            <a:xfrm>
              <a:off x="5777362" y="942110"/>
              <a:ext cx="858982"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Streamlining</a:t>
              </a:r>
              <a:endParaRPr lang="en-GB" sz="1000" dirty="0">
                <a:solidFill>
                  <a:schemeClr val="accent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92E60C0-E113-4ED4-957B-218907F9D5FD}"/>
                </a:ext>
              </a:extLst>
            </p:cNvPr>
            <p:cNvSpPr txBox="1"/>
            <p:nvPr/>
          </p:nvSpPr>
          <p:spPr>
            <a:xfrm>
              <a:off x="7548440" y="942110"/>
              <a:ext cx="858982"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Operational </a:t>
              </a:r>
            </a:p>
            <a:p>
              <a:pPr algn="l"/>
              <a:r>
                <a:rPr lang="en-GB" sz="1000" dirty="0">
                  <a:solidFill>
                    <a:schemeClr val="bg1"/>
                  </a:solidFill>
                  <a:latin typeface="Arial" panose="020B0604020202020204" pitchFamily="34" charset="0"/>
                  <a:cs typeface="Arial" panose="020B0604020202020204" pitchFamily="34" charset="0"/>
                </a:rPr>
                <a:t>efficiency</a:t>
              </a:r>
              <a:endParaRPr lang="en-GB" sz="1000" dirty="0">
                <a:solidFill>
                  <a:schemeClr val="accent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16A235D-DCB9-44EF-BBF8-B350ED72F451}"/>
                </a:ext>
              </a:extLst>
            </p:cNvPr>
            <p:cNvSpPr txBox="1"/>
            <p:nvPr/>
          </p:nvSpPr>
          <p:spPr>
            <a:xfrm>
              <a:off x="9319518" y="942110"/>
              <a:ext cx="858982"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Scale &amp; Growth</a:t>
              </a:r>
              <a:endParaRPr lang="en-GB" sz="1000" dirty="0">
                <a:solidFill>
                  <a:schemeClr val="accent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DC1CEE6-D6DC-4B39-9BA4-9180D7A38D0B}"/>
                </a:ext>
              </a:extLst>
            </p:cNvPr>
            <p:cNvSpPr txBox="1"/>
            <p:nvPr/>
          </p:nvSpPr>
          <p:spPr>
            <a:xfrm>
              <a:off x="11090595" y="942110"/>
              <a:ext cx="858982" cy="935182"/>
            </a:xfrm>
            <a:prstGeom prst="rect">
              <a:avLst/>
            </a:prstGeom>
            <a:noFill/>
          </p:spPr>
          <p:txBody>
            <a:bodyPr wrap="none" lIns="0" tIns="0" rIns="0" bIns="0" rtlCol="0">
              <a:noAutofit/>
            </a:bodyPr>
            <a:lstStyle/>
            <a:p>
              <a:pPr algn="l"/>
              <a:r>
                <a:rPr lang="en-GB" sz="1000" dirty="0">
                  <a:solidFill>
                    <a:schemeClr val="bg1"/>
                  </a:solidFill>
                  <a:latin typeface="Arial" panose="020B0604020202020204" pitchFamily="34" charset="0"/>
                  <a:cs typeface="Arial" panose="020B0604020202020204" pitchFamily="34" charset="0"/>
                </a:rPr>
                <a:t>Future</a:t>
              </a:r>
            </a:p>
            <a:p>
              <a:pPr algn="l"/>
              <a:r>
                <a:rPr lang="en-GB" sz="1000" dirty="0">
                  <a:solidFill>
                    <a:schemeClr val="bg1"/>
                  </a:solidFill>
                  <a:latin typeface="Arial" panose="020B0604020202020204" pitchFamily="34" charset="0"/>
                  <a:cs typeface="Arial" panose="020B0604020202020204" pitchFamily="34" charset="0"/>
                </a:rPr>
                <a:t>developments</a:t>
              </a:r>
              <a:endParaRPr lang="en-GB" sz="1000" dirty="0">
                <a:solidFill>
                  <a:schemeClr val="accent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5B77C26-6746-4FC6-8151-AC11695CA827}"/>
                </a:ext>
              </a:extLst>
            </p:cNvPr>
            <p:cNvSpPr txBox="1"/>
            <p:nvPr/>
          </p:nvSpPr>
          <p:spPr>
            <a:xfrm>
              <a:off x="477981" y="6366180"/>
              <a:ext cx="858983" cy="935182"/>
            </a:xfrm>
            <a:prstGeom prst="rect">
              <a:avLst/>
            </a:prstGeom>
            <a:noFill/>
          </p:spPr>
          <p:txBody>
            <a:bodyPr wrap="none" lIns="0" tIns="0" rIns="0" bIns="0" rtlCol="0">
              <a:noAutofit/>
            </a:bodyPr>
            <a:lstStyle/>
            <a:p>
              <a:pPr algn="l"/>
              <a:r>
                <a:rPr lang="en-GB" sz="1600" dirty="0">
                  <a:solidFill>
                    <a:schemeClr val="bg1"/>
                  </a:solidFill>
                  <a:latin typeface="Arial" panose="020B0604020202020204" pitchFamily="34" charset="0"/>
                  <a:cs typeface="Arial" panose="020B0604020202020204" pitchFamily="34" charset="0"/>
                </a:rPr>
                <a:t>2017</a:t>
              </a:r>
            </a:p>
          </p:txBody>
        </p:sp>
        <p:sp>
          <p:nvSpPr>
            <p:cNvPr id="25" name="TextBox 24">
              <a:extLst>
                <a:ext uri="{FF2B5EF4-FFF2-40B4-BE49-F238E27FC236}">
                  <a16:creationId xmlns:a16="http://schemas.microsoft.com/office/drawing/2014/main" id="{312699FF-73FC-4BCD-BB70-43CBB8D166E8}"/>
                </a:ext>
              </a:extLst>
            </p:cNvPr>
            <p:cNvSpPr txBox="1"/>
            <p:nvPr/>
          </p:nvSpPr>
          <p:spPr>
            <a:xfrm>
              <a:off x="4128665" y="6366180"/>
              <a:ext cx="858983" cy="935182"/>
            </a:xfrm>
            <a:prstGeom prst="rect">
              <a:avLst/>
            </a:prstGeom>
            <a:noFill/>
          </p:spPr>
          <p:txBody>
            <a:bodyPr wrap="none" lIns="0" tIns="0" rIns="0" bIns="0" rtlCol="0">
              <a:noAutofit/>
            </a:bodyPr>
            <a:lstStyle/>
            <a:p>
              <a:pPr algn="l"/>
              <a:r>
                <a:rPr lang="en-GB" sz="1600" dirty="0">
                  <a:solidFill>
                    <a:schemeClr val="bg1"/>
                  </a:solidFill>
                  <a:latin typeface="Arial" panose="020B0604020202020204" pitchFamily="34" charset="0"/>
                  <a:cs typeface="Arial" panose="020B0604020202020204" pitchFamily="34" charset="0"/>
                </a:rPr>
                <a:t>2018</a:t>
              </a:r>
            </a:p>
          </p:txBody>
        </p:sp>
        <p:sp>
          <p:nvSpPr>
            <p:cNvPr id="26" name="TextBox 25">
              <a:extLst>
                <a:ext uri="{FF2B5EF4-FFF2-40B4-BE49-F238E27FC236}">
                  <a16:creationId xmlns:a16="http://schemas.microsoft.com/office/drawing/2014/main" id="{90BB5598-88F8-4265-B358-EC2D2170ABF4}"/>
                </a:ext>
              </a:extLst>
            </p:cNvPr>
            <p:cNvSpPr txBox="1"/>
            <p:nvPr/>
          </p:nvSpPr>
          <p:spPr>
            <a:xfrm>
              <a:off x="7779348" y="6366180"/>
              <a:ext cx="858983" cy="935182"/>
            </a:xfrm>
            <a:prstGeom prst="rect">
              <a:avLst/>
            </a:prstGeom>
            <a:noFill/>
          </p:spPr>
          <p:txBody>
            <a:bodyPr wrap="none" lIns="0" tIns="0" rIns="0" bIns="0" rtlCol="0">
              <a:noAutofit/>
            </a:bodyPr>
            <a:lstStyle/>
            <a:p>
              <a:pPr algn="l"/>
              <a:r>
                <a:rPr lang="en-GB" sz="1600" dirty="0">
                  <a:solidFill>
                    <a:schemeClr val="bg1"/>
                  </a:solidFill>
                  <a:latin typeface="Arial" panose="020B0604020202020204" pitchFamily="34" charset="0"/>
                  <a:cs typeface="Arial" panose="020B0604020202020204" pitchFamily="34" charset="0"/>
                </a:rPr>
                <a:t>2019</a:t>
              </a:r>
            </a:p>
          </p:txBody>
        </p:sp>
        <p:sp>
          <p:nvSpPr>
            <p:cNvPr id="27" name="TextBox 26">
              <a:extLst>
                <a:ext uri="{FF2B5EF4-FFF2-40B4-BE49-F238E27FC236}">
                  <a16:creationId xmlns:a16="http://schemas.microsoft.com/office/drawing/2014/main" id="{553E00C6-6B59-4C0F-B064-7DF193B7E995}"/>
                </a:ext>
              </a:extLst>
            </p:cNvPr>
            <p:cNvSpPr txBox="1"/>
            <p:nvPr/>
          </p:nvSpPr>
          <p:spPr>
            <a:xfrm>
              <a:off x="988294" y="3082634"/>
              <a:ext cx="877458" cy="942116"/>
            </a:xfrm>
            <a:prstGeom prst="rect">
              <a:avLst/>
            </a:prstGeom>
            <a:noFill/>
          </p:spPr>
          <p:txBody>
            <a:bodyPr wrap="none" lIns="0" tIns="0" rIns="0" bIns="0" rtlCol="0">
              <a:noAutofit/>
            </a:bodyPr>
            <a:lstStyle/>
            <a:p>
              <a:pPr algn="ctr"/>
              <a:r>
                <a:rPr lang="en-GB" sz="1000" dirty="0">
                  <a:solidFill>
                    <a:srgbClr val="0070C0"/>
                  </a:solidFill>
                  <a:latin typeface="Arial" panose="020B0604020202020204" pitchFamily="34" charset="0"/>
                  <a:cs typeface="Arial" panose="020B0604020202020204" pitchFamily="34" charset="0"/>
                </a:rPr>
                <a:t>People</a:t>
              </a:r>
            </a:p>
            <a:p>
              <a:pPr algn="ctr"/>
              <a:r>
                <a:rPr lang="en-GB" sz="1000" dirty="0">
                  <a:solidFill>
                    <a:srgbClr val="0070C0"/>
                  </a:solidFill>
                  <a:latin typeface="Arial" panose="020B0604020202020204" pitchFamily="34" charset="0"/>
                  <a:cs typeface="Arial" panose="020B0604020202020204" pitchFamily="34" charset="0"/>
                </a:rPr>
                <a:t>589 to 340</a:t>
              </a:r>
            </a:p>
          </p:txBody>
        </p:sp>
        <p:sp>
          <p:nvSpPr>
            <p:cNvPr id="29" name="TextBox 28">
              <a:extLst>
                <a:ext uri="{FF2B5EF4-FFF2-40B4-BE49-F238E27FC236}">
                  <a16:creationId xmlns:a16="http://schemas.microsoft.com/office/drawing/2014/main" id="{C6680200-EA9C-44C0-94B0-66A35A8E84C0}"/>
                </a:ext>
              </a:extLst>
            </p:cNvPr>
            <p:cNvSpPr txBox="1"/>
            <p:nvPr/>
          </p:nvSpPr>
          <p:spPr>
            <a:xfrm>
              <a:off x="3523680" y="4177150"/>
              <a:ext cx="858982" cy="935182"/>
            </a:xfrm>
            <a:prstGeom prst="rect">
              <a:avLst/>
            </a:prstGeom>
            <a:noFill/>
          </p:spPr>
          <p:txBody>
            <a:bodyPr wrap="none" lIns="0" tIns="0" rIns="0" bIns="0" rtlCol="0">
              <a:noAutofit/>
            </a:bodyPr>
            <a:lstStyle/>
            <a:p>
              <a:pPr algn="ctr"/>
              <a:r>
                <a:rPr lang="en-GB" sz="1000" dirty="0">
                  <a:solidFill>
                    <a:srgbClr val="0070C0"/>
                  </a:solidFill>
                  <a:latin typeface="Arial" panose="020B0604020202020204" pitchFamily="34" charset="0"/>
                  <a:cs typeface="Arial" panose="020B0604020202020204" pitchFamily="34" charset="0"/>
                </a:rPr>
                <a:t>Material types</a:t>
              </a:r>
            </a:p>
            <a:p>
              <a:pPr algn="ctr"/>
              <a:r>
                <a:rPr lang="en-GB" sz="1000" dirty="0">
                  <a:solidFill>
                    <a:srgbClr val="0070C0"/>
                  </a:solidFill>
                  <a:latin typeface="Arial" panose="020B0604020202020204" pitchFamily="34" charset="0"/>
                  <a:cs typeface="Arial" panose="020B0604020202020204" pitchFamily="34" charset="0"/>
                </a:rPr>
                <a:t>75 to 20</a:t>
              </a:r>
            </a:p>
          </p:txBody>
        </p:sp>
        <p:sp>
          <p:nvSpPr>
            <p:cNvPr id="30" name="TextBox 29">
              <a:extLst>
                <a:ext uri="{FF2B5EF4-FFF2-40B4-BE49-F238E27FC236}">
                  <a16:creationId xmlns:a16="http://schemas.microsoft.com/office/drawing/2014/main" id="{75EB6A78-F864-4FD4-AE32-B8FB68BD8698}"/>
                </a:ext>
              </a:extLst>
            </p:cNvPr>
            <p:cNvSpPr txBox="1"/>
            <p:nvPr/>
          </p:nvSpPr>
          <p:spPr>
            <a:xfrm>
              <a:off x="1962734" y="3415153"/>
              <a:ext cx="858982" cy="935182"/>
            </a:xfrm>
            <a:prstGeom prst="rect">
              <a:avLst/>
            </a:prstGeom>
            <a:noFill/>
          </p:spPr>
          <p:txBody>
            <a:bodyPr wrap="none" lIns="0" tIns="0" rIns="0" bIns="0" rtlCol="0">
              <a:noAutofit/>
            </a:bodyPr>
            <a:lstStyle/>
            <a:p>
              <a:pPr algn="ctr"/>
              <a:r>
                <a:rPr lang="en-GB" sz="1000" dirty="0">
                  <a:solidFill>
                    <a:srgbClr val="0070C0"/>
                  </a:solidFill>
                  <a:latin typeface="Arial" panose="020B0604020202020204" pitchFamily="34" charset="0"/>
                  <a:cs typeface="Arial" panose="020B0604020202020204" pitchFamily="34" charset="0"/>
                </a:rPr>
                <a:t>SKU</a:t>
              </a:r>
            </a:p>
            <a:p>
              <a:pPr algn="ctr"/>
              <a:r>
                <a:rPr lang="en-GB" sz="1000" dirty="0">
                  <a:solidFill>
                    <a:srgbClr val="0070C0"/>
                  </a:solidFill>
                  <a:latin typeface="Arial" panose="020B0604020202020204" pitchFamily="34" charset="0"/>
                  <a:cs typeface="Arial" panose="020B0604020202020204" pitchFamily="34" charset="0"/>
                </a:rPr>
                <a:t>460 to 120</a:t>
              </a:r>
            </a:p>
          </p:txBody>
        </p:sp>
        <p:sp>
          <p:nvSpPr>
            <p:cNvPr id="31" name="TextBox 30">
              <a:extLst>
                <a:ext uri="{FF2B5EF4-FFF2-40B4-BE49-F238E27FC236}">
                  <a16:creationId xmlns:a16="http://schemas.microsoft.com/office/drawing/2014/main" id="{7DA85089-91C0-4E21-B90A-ADF1A8386B7C}"/>
                </a:ext>
              </a:extLst>
            </p:cNvPr>
            <p:cNvSpPr txBox="1"/>
            <p:nvPr/>
          </p:nvSpPr>
          <p:spPr>
            <a:xfrm>
              <a:off x="5671135" y="5126186"/>
              <a:ext cx="858982" cy="935182"/>
            </a:xfrm>
            <a:prstGeom prst="rect">
              <a:avLst/>
            </a:prstGeom>
            <a:noFill/>
          </p:spPr>
          <p:txBody>
            <a:bodyPr wrap="none" lIns="0" tIns="0" rIns="0" bIns="0" rtlCol="0">
              <a:noAutofit/>
            </a:bodyPr>
            <a:lstStyle/>
            <a:p>
              <a:pPr algn="ctr"/>
              <a:r>
                <a:rPr lang="en-GB" sz="1000" dirty="0">
                  <a:solidFill>
                    <a:srgbClr val="0070C0"/>
                  </a:solidFill>
                  <a:latin typeface="Arial" panose="020B0604020202020204" pitchFamily="34" charset="0"/>
                  <a:cs typeface="Arial" panose="020B0604020202020204" pitchFamily="34" charset="0"/>
                </a:rPr>
                <a:t>Production lines</a:t>
              </a:r>
            </a:p>
            <a:p>
              <a:pPr algn="ctr"/>
              <a:r>
                <a:rPr lang="en-GB" sz="1000" dirty="0">
                  <a:solidFill>
                    <a:srgbClr val="0070C0"/>
                  </a:solidFill>
                  <a:latin typeface="Arial" panose="020B0604020202020204" pitchFamily="34" charset="0"/>
                  <a:cs typeface="Arial" panose="020B0604020202020204" pitchFamily="34" charset="0"/>
                </a:rPr>
                <a:t>18 to 10</a:t>
              </a:r>
            </a:p>
          </p:txBody>
        </p:sp>
        <p:sp>
          <p:nvSpPr>
            <p:cNvPr id="32" name="TextBox 31">
              <a:extLst>
                <a:ext uri="{FF2B5EF4-FFF2-40B4-BE49-F238E27FC236}">
                  <a16:creationId xmlns:a16="http://schemas.microsoft.com/office/drawing/2014/main" id="{00CADCA0-4532-4E33-9DFC-C6A08A68DCD4}"/>
                </a:ext>
              </a:extLst>
            </p:cNvPr>
            <p:cNvSpPr txBox="1"/>
            <p:nvPr/>
          </p:nvSpPr>
          <p:spPr>
            <a:xfrm>
              <a:off x="9127851" y="5645731"/>
              <a:ext cx="858982" cy="935182"/>
            </a:xfrm>
            <a:prstGeom prst="rect">
              <a:avLst/>
            </a:prstGeom>
            <a:noFill/>
          </p:spPr>
          <p:txBody>
            <a:bodyPr wrap="none" lIns="0" tIns="0" rIns="0" bIns="0" rtlCol="0">
              <a:noAutofit/>
            </a:bodyPr>
            <a:lstStyle/>
            <a:p>
              <a:pPr algn="ctr"/>
              <a:r>
                <a:rPr lang="en-GB" sz="1000" dirty="0">
                  <a:solidFill>
                    <a:srgbClr val="0070C0"/>
                  </a:solidFill>
                  <a:latin typeface="Arial" panose="020B0604020202020204" pitchFamily="34" charset="0"/>
                  <a:cs typeface="Arial" panose="020B0604020202020204" pitchFamily="34" charset="0"/>
                </a:rPr>
                <a:t>Automation</a:t>
              </a:r>
            </a:p>
            <a:p>
              <a:pPr algn="ctr"/>
              <a:r>
                <a:rPr lang="en-GB" sz="1000" dirty="0">
                  <a:solidFill>
                    <a:srgbClr val="0070C0"/>
                  </a:solidFill>
                  <a:latin typeface="Arial" panose="020B0604020202020204" pitchFamily="34" charset="0"/>
                  <a:cs typeface="Arial" panose="020B0604020202020204" pitchFamily="34" charset="0"/>
                </a:rPr>
                <a:t>Head count reduction</a:t>
              </a:r>
            </a:p>
          </p:txBody>
        </p:sp>
        <p:sp>
          <p:nvSpPr>
            <p:cNvPr id="34" name="TextBox 33">
              <a:extLst>
                <a:ext uri="{FF2B5EF4-FFF2-40B4-BE49-F238E27FC236}">
                  <a16:creationId xmlns:a16="http://schemas.microsoft.com/office/drawing/2014/main" id="{6FDEF485-AE5D-418F-99EA-AF33B2AA5F62}"/>
                </a:ext>
              </a:extLst>
            </p:cNvPr>
            <p:cNvSpPr txBox="1"/>
            <p:nvPr/>
          </p:nvSpPr>
          <p:spPr>
            <a:xfrm>
              <a:off x="8642945" y="1267685"/>
              <a:ext cx="858982" cy="935182"/>
            </a:xfrm>
            <a:prstGeom prst="rect">
              <a:avLst/>
            </a:prstGeom>
            <a:noFill/>
          </p:spPr>
          <p:txBody>
            <a:bodyPr wrap="none" lIns="0" tIns="0" rIns="0" bIns="0" rtlCol="0">
              <a:noAutofit/>
            </a:bodyPr>
            <a:lstStyle/>
            <a:p>
              <a:pPr algn="ctr"/>
              <a:r>
                <a:rPr lang="en-GB" sz="1000" b="1" dirty="0">
                  <a:solidFill>
                    <a:srgbClr val="69BB2B"/>
                  </a:solidFill>
                  <a:latin typeface="Arial" panose="020B0604020202020204" pitchFamily="34" charset="0"/>
                  <a:cs typeface="Arial" panose="020B0604020202020204" pitchFamily="34" charset="0"/>
                </a:rPr>
                <a:t>We are here</a:t>
              </a:r>
            </a:p>
          </p:txBody>
        </p:sp>
        <p:cxnSp>
          <p:nvCxnSpPr>
            <p:cNvPr id="36" name="Straight Arrow Connector 35">
              <a:extLst>
                <a:ext uri="{FF2B5EF4-FFF2-40B4-BE49-F238E27FC236}">
                  <a16:creationId xmlns:a16="http://schemas.microsoft.com/office/drawing/2014/main" id="{6FAD7E3E-0B5C-4CBE-81CC-B775C8545CE4}"/>
                </a:ext>
              </a:extLst>
            </p:cNvPr>
            <p:cNvCxnSpPr/>
            <p:nvPr/>
          </p:nvCxnSpPr>
          <p:spPr>
            <a:xfrm>
              <a:off x="9047018" y="1565564"/>
              <a:ext cx="0" cy="1295398"/>
            </a:xfrm>
            <a:prstGeom prst="straightConnector1">
              <a:avLst/>
            </a:prstGeom>
            <a:ln w="28575">
              <a:solidFill>
                <a:srgbClr val="69BB2B"/>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A2AD282-A921-4100-8D3B-E18907816904}"/>
                </a:ext>
              </a:extLst>
            </p:cNvPr>
            <p:cNvSpPr txBox="1"/>
            <p:nvPr/>
          </p:nvSpPr>
          <p:spPr>
            <a:xfrm>
              <a:off x="6232248" y="2576942"/>
              <a:ext cx="858982" cy="935182"/>
            </a:xfrm>
            <a:prstGeom prst="rect">
              <a:avLst/>
            </a:prstGeom>
            <a:noFill/>
          </p:spPr>
          <p:txBody>
            <a:bodyPr wrap="none" lIns="0" tIns="0" rIns="0" bIns="0" rtlCol="0">
              <a:noAutofit/>
            </a:bodyPr>
            <a:lstStyle/>
            <a:p>
              <a:pPr algn="ctr"/>
              <a:r>
                <a:rPr lang="en-GB" sz="1000" dirty="0">
                  <a:solidFill>
                    <a:schemeClr val="bg1"/>
                  </a:solidFill>
                  <a:latin typeface="Arial" panose="020B0604020202020204" pitchFamily="34" charset="0"/>
                  <a:cs typeface="Arial" panose="020B0604020202020204" pitchFamily="34" charset="0"/>
                </a:rPr>
                <a:t>Reduction of raw materials and finished goods</a:t>
              </a:r>
            </a:p>
            <a:p>
              <a:pPr algn="ctr"/>
              <a:r>
                <a:rPr lang="en-GB" sz="1000" dirty="0">
                  <a:solidFill>
                    <a:schemeClr val="bg1"/>
                  </a:solidFill>
                  <a:latin typeface="Arial" panose="020B0604020202020204" pitchFamily="34" charset="0"/>
                  <a:cs typeface="Arial" panose="020B0604020202020204" pitchFamily="34" charset="0"/>
                </a:rPr>
                <a:t>Improved controls, releases space improves cash</a:t>
              </a:r>
            </a:p>
          </p:txBody>
        </p:sp>
        <p:sp>
          <p:nvSpPr>
            <p:cNvPr id="38" name="TextBox 37">
              <a:extLst>
                <a:ext uri="{FF2B5EF4-FFF2-40B4-BE49-F238E27FC236}">
                  <a16:creationId xmlns:a16="http://schemas.microsoft.com/office/drawing/2014/main" id="{CEE0ABF4-0993-4A44-AEB7-9933CFD91A50}"/>
                </a:ext>
              </a:extLst>
            </p:cNvPr>
            <p:cNvSpPr txBox="1"/>
            <p:nvPr/>
          </p:nvSpPr>
          <p:spPr>
            <a:xfrm>
              <a:off x="4348013" y="3110341"/>
              <a:ext cx="858982" cy="935182"/>
            </a:xfrm>
            <a:prstGeom prst="rect">
              <a:avLst/>
            </a:prstGeom>
            <a:noFill/>
          </p:spPr>
          <p:txBody>
            <a:bodyPr wrap="none" lIns="0" tIns="0" rIns="0" bIns="0" rtlCol="0">
              <a:noAutofit/>
            </a:bodyPr>
            <a:lstStyle/>
            <a:p>
              <a:pPr algn="ctr"/>
              <a:r>
                <a:rPr lang="en-GB" sz="1000" dirty="0">
                  <a:solidFill>
                    <a:schemeClr val="bg1"/>
                  </a:solidFill>
                  <a:latin typeface="Arial" panose="020B0604020202020204" pitchFamily="34" charset="0"/>
                  <a:cs typeface="Arial" panose="020B0604020202020204" pitchFamily="34" charset="0"/>
                </a:rPr>
                <a:t>Commissioned new £4m line in Leyland</a:t>
              </a:r>
            </a:p>
            <a:p>
              <a:pPr algn="ctr"/>
              <a:r>
                <a:rPr lang="en-GB" sz="1000" dirty="0">
                  <a:solidFill>
                    <a:schemeClr val="bg1"/>
                  </a:solidFill>
                  <a:latin typeface="Arial" panose="020B0604020202020204" pitchFamily="34" charset="0"/>
                  <a:cs typeface="Arial" panose="020B0604020202020204" pitchFamily="34" charset="0"/>
                </a:rPr>
                <a:t>Improved efficiency and capacity</a:t>
              </a:r>
            </a:p>
          </p:txBody>
        </p:sp>
        <p:sp>
          <p:nvSpPr>
            <p:cNvPr id="39" name="TextBox 38">
              <a:extLst>
                <a:ext uri="{FF2B5EF4-FFF2-40B4-BE49-F238E27FC236}">
                  <a16:creationId xmlns:a16="http://schemas.microsoft.com/office/drawing/2014/main" id="{7C76D32A-B1D0-4323-B975-244415B1C41D}"/>
                </a:ext>
              </a:extLst>
            </p:cNvPr>
            <p:cNvSpPr txBox="1"/>
            <p:nvPr/>
          </p:nvSpPr>
          <p:spPr>
            <a:xfrm>
              <a:off x="2186701" y="4634344"/>
              <a:ext cx="858982" cy="935182"/>
            </a:xfrm>
            <a:prstGeom prst="rect">
              <a:avLst/>
            </a:prstGeom>
            <a:noFill/>
          </p:spPr>
          <p:txBody>
            <a:bodyPr wrap="none" lIns="0" tIns="0" rIns="0" bIns="0" rtlCol="0">
              <a:noAutofit/>
            </a:bodyPr>
            <a:lstStyle/>
            <a:p>
              <a:pPr algn="ctr"/>
              <a:r>
                <a:rPr lang="en-GB" sz="1000" dirty="0">
                  <a:solidFill>
                    <a:schemeClr val="bg1"/>
                  </a:solidFill>
                  <a:latin typeface="Arial" panose="020B0604020202020204" pitchFamily="34" charset="0"/>
                  <a:cs typeface="Arial" panose="020B0604020202020204" pitchFamily="34" charset="0"/>
                </a:rPr>
                <a:t>New Board and team build begins</a:t>
              </a:r>
            </a:p>
            <a:p>
              <a:pPr algn="ctr"/>
              <a:r>
                <a:rPr lang="en-GB" sz="1000" dirty="0">
                  <a:solidFill>
                    <a:schemeClr val="bg1"/>
                  </a:solidFill>
                  <a:latin typeface="Arial" panose="020B0604020202020204" pitchFamily="34" charset="0"/>
                  <a:cs typeface="Arial" panose="020B0604020202020204" pitchFamily="34" charset="0"/>
                </a:rPr>
                <a:t>World class team to build for the future</a:t>
              </a:r>
            </a:p>
          </p:txBody>
        </p:sp>
        <p:sp>
          <p:nvSpPr>
            <p:cNvPr id="40" name="TextBox 39">
              <a:extLst>
                <a:ext uri="{FF2B5EF4-FFF2-40B4-BE49-F238E27FC236}">
                  <a16:creationId xmlns:a16="http://schemas.microsoft.com/office/drawing/2014/main" id="{078BE23F-F252-48CA-A4AC-B900C90D1D37}"/>
                </a:ext>
              </a:extLst>
            </p:cNvPr>
            <p:cNvSpPr txBox="1"/>
            <p:nvPr/>
          </p:nvSpPr>
          <p:spPr>
            <a:xfrm>
              <a:off x="1106046" y="3920830"/>
              <a:ext cx="858982" cy="935182"/>
            </a:xfrm>
            <a:prstGeom prst="rect">
              <a:avLst/>
            </a:prstGeom>
            <a:noFill/>
          </p:spPr>
          <p:txBody>
            <a:bodyPr wrap="none" lIns="0" tIns="0" rIns="0" bIns="0" rtlCol="0">
              <a:noAutofit/>
            </a:bodyPr>
            <a:lstStyle/>
            <a:p>
              <a:pPr algn="ctr"/>
              <a:r>
                <a:rPr lang="en-GB" sz="1000" dirty="0">
                  <a:solidFill>
                    <a:schemeClr val="bg1"/>
                  </a:solidFill>
                  <a:latin typeface="Arial" panose="020B0604020202020204" pitchFamily="34" charset="0"/>
                  <a:cs typeface="Arial" panose="020B0604020202020204" pitchFamily="34" charset="0"/>
                </a:rPr>
                <a:t>Fundraising and new bank facility</a:t>
              </a:r>
            </a:p>
            <a:p>
              <a:pPr algn="ctr"/>
              <a:r>
                <a:rPr lang="en-GB" sz="1000" dirty="0">
                  <a:solidFill>
                    <a:schemeClr val="bg1"/>
                  </a:solidFill>
                  <a:latin typeface="Arial" panose="020B0604020202020204" pitchFamily="34" charset="0"/>
                  <a:cs typeface="Arial" panose="020B0604020202020204" pitchFamily="34" charset="0"/>
                </a:rPr>
                <a:t>Created cash headroom and time</a:t>
              </a:r>
            </a:p>
          </p:txBody>
        </p:sp>
        <p:sp>
          <p:nvSpPr>
            <p:cNvPr id="41" name="TextBox 40">
              <a:extLst>
                <a:ext uri="{FF2B5EF4-FFF2-40B4-BE49-F238E27FC236}">
                  <a16:creationId xmlns:a16="http://schemas.microsoft.com/office/drawing/2014/main" id="{98571E04-124D-460E-AD10-3860CFEA8DAB}"/>
                </a:ext>
              </a:extLst>
            </p:cNvPr>
            <p:cNvSpPr txBox="1"/>
            <p:nvPr/>
          </p:nvSpPr>
          <p:spPr>
            <a:xfrm>
              <a:off x="7576138" y="2147451"/>
              <a:ext cx="858982" cy="935182"/>
            </a:xfrm>
            <a:prstGeom prst="rect">
              <a:avLst/>
            </a:prstGeom>
            <a:noFill/>
          </p:spPr>
          <p:txBody>
            <a:bodyPr wrap="none" lIns="0" tIns="0" rIns="0" bIns="0" rtlCol="0">
              <a:noAutofit/>
            </a:bodyPr>
            <a:lstStyle/>
            <a:p>
              <a:pPr algn="ctr"/>
              <a:r>
                <a:rPr lang="en-GB" sz="1000" dirty="0">
                  <a:solidFill>
                    <a:schemeClr val="bg1"/>
                  </a:solidFill>
                  <a:latin typeface="Arial" panose="020B0604020202020204" pitchFamily="34" charset="0"/>
                  <a:cs typeface="Arial" panose="020B0604020202020204" pitchFamily="34" charset="0"/>
                </a:rPr>
                <a:t>Net Debt reduced by £6.7m</a:t>
              </a:r>
            </a:p>
            <a:p>
              <a:pPr algn="ctr"/>
              <a:endParaRPr lang="en-GB" sz="1000" dirty="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2FDC5EDA-2B1B-48B8-A6CC-3AFBEDEE1510}"/>
                </a:ext>
              </a:extLst>
            </p:cNvPr>
            <p:cNvSpPr txBox="1"/>
            <p:nvPr/>
          </p:nvSpPr>
          <p:spPr>
            <a:xfrm>
              <a:off x="9501926" y="2812468"/>
              <a:ext cx="858982" cy="935182"/>
            </a:xfrm>
            <a:prstGeom prst="rect">
              <a:avLst/>
            </a:prstGeom>
            <a:noFill/>
          </p:spPr>
          <p:txBody>
            <a:bodyPr wrap="none" lIns="0" tIns="0" rIns="0" bIns="0" rtlCol="0">
              <a:noAutofit/>
            </a:bodyPr>
            <a:lstStyle/>
            <a:p>
              <a:pPr algn="ctr"/>
              <a:r>
                <a:rPr lang="en-GB" sz="1000" dirty="0">
                  <a:solidFill>
                    <a:schemeClr val="bg1"/>
                  </a:solidFill>
                  <a:latin typeface="Arial" panose="020B0604020202020204" pitchFamily="34" charset="0"/>
                  <a:cs typeface="Arial" panose="020B0604020202020204" pitchFamily="34" charset="0"/>
                </a:rPr>
                <a:t>Industry leading team in place</a:t>
              </a:r>
            </a:p>
            <a:p>
              <a:pPr algn="ctr"/>
              <a:r>
                <a:rPr lang="en-GB" sz="1000" dirty="0">
                  <a:solidFill>
                    <a:schemeClr val="bg1"/>
                  </a:solidFill>
                  <a:latin typeface="Arial" panose="020B0604020202020204" pitchFamily="34" charset="0"/>
                  <a:cs typeface="Arial" panose="020B0604020202020204" pitchFamily="34" charset="0"/>
                </a:rPr>
                <a:t>Leadership team right for growth</a:t>
              </a:r>
            </a:p>
          </p:txBody>
        </p:sp>
        <p:sp>
          <p:nvSpPr>
            <p:cNvPr id="45" name="TextBox 44">
              <a:extLst>
                <a:ext uri="{FF2B5EF4-FFF2-40B4-BE49-F238E27FC236}">
                  <a16:creationId xmlns:a16="http://schemas.microsoft.com/office/drawing/2014/main" id="{BB2B63E6-894E-403E-9AF2-9B25EDC3EA14}"/>
                </a:ext>
              </a:extLst>
            </p:cNvPr>
            <p:cNvSpPr txBox="1"/>
            <p:nvPr/>
          </p:nvSpPr>
          <p:spPr>
            <a:xfrm>
              <a:off x="2339104" y="2182086"/>
              <a:ext cx="858982" cy="935182"/>
            </a:xfrm>
            <a:prstGeom prst="rect">
              <a:avLst/>
            </a:prstGeom>
            <a:noFill/>
          </p:spPr>
          <p:txBody>
            <a:bodyPr wrap="none" lIns="0" tIns="0" rIns="0" bIns="0" rtlCol="0">
              <a:noAutofit/>
            </a:bodyPr>
            <a:lstStyle/>
            <a:p>
              <a:pPr algn="ctr"/>
              <a:r>
                <a:rPr lang="en-GB" sz="1000" dirty="0">
                  <a:solidFill>
                    <a:schemeClr val="accent1"/>
                  </a:solidFill>
                  <a:latin typeface="Arial" panose="020B0604020202020204" pitchFamily="34" charset="0"/>
                  <a:cs typeface="Arial" panose="020B0604020202020204" pitchFamily="34" charset="0"/>
                </a:rPr>
                <a:t>Exited </a:t>
              </a:r>
            </a:p>
            <a:p>
              <a:pPr algn="ctr"/>
              <a:r>
                <a:rPr lang="en-GB" sz="1000" dirty="0">
                  <a:solidFill>
                    <a:schemeClr val="accent1"/>
                  </a:solidFill>
                  <a:latin typeface="Arial" panose="020B0604020202020204" pitchFamily="34" charset="0"/>
                  <a:cs typeface="Arial" panose="020B0604020202020204" pitchFamily="34" charset="0"/>
                </a:rPr>
                <a:t>Skelmersdale</a:t>
              </a:r>
            </a:p>
          </p:txBody>
        </p:sp>
        <p:sp>
          <p:nvSpPr>
            <p:cNvPr id="46" name="TextBox 45">
              <a:extLst>
                <a:ext uri="{FF2B5EF4-FFF2-40B4-BE49-F238E27FC236}">
                  <a16:creationId xmlns:a16="http://schemas.microsoft.com/office/drawing/2014/main" id="{A329B983-02BB-4127-9947-21F12BEBBDD6}"/>
                </a:ext>
              </a:extLst>
            </p:cNvPr>
            <p:cNvSpPr txBox="1"/>
            <p:nvPr/>
          </p:nvSpPr>
          <p:spPr>
            <a:xfrm>
              <a:off x="78253" y="1413166"/>
              <a:ext cx="858982" cy="935182"/>
            </a:xfrm>
            <a:prstGeom prst="rect">
              <a:avLst/>
            </a:prstGeom>
            <a:noFill/>
          </p:spPr>
          <p:txBody>
            <a:bodyPr wrap="none" lIns="0" tIns="0" rIns="0" bIns="0" rtlCol="0">
              <a:noAutofit/>
            </a:bodyPr>
            <a:lstStyle/>
            <a:p>
              <a:r>
                <a:rPr lang="en-GB" sz="1000" b="1" dirty="0">
                  <a:solidFill>
                    <a:schemeClr val="accent1"/>
                  </a:solidFill>
                  <a:latin typeface="Arial" panose="020B0604020202020204" pitchFamily="34" charset="0"/>
                  <a:cs typeface="Arial" panose="020B0604020202020204" pitchFamily="34" charset="0"/>
                </a:rPr>
                <a:t>Cost base </a:t>
              </a:r>
            </a:p>
          </p:txBody>
        </p:sp>
        <p:sp>
          <p:nvSpPr>
            <p:cNvPr id="47" name="TextBox 46">
              <a:extLst>
                <a:ext uri="{FF2B5EF4-FFF2-40B4-BE49-F238E27FC236}">
                  <a16:creationId xmlns:a16="http://schemas.microsoft.com/office/drawing/2014/main" id="{CA688F2B-AF4A-47F0-9CA8-FDFDE968317E}"/>
                </a:ext>
              </a:extLst>
            </p:cNvPr>
            <p:cNvSpPr txBox="1"/>
            <p:nvPr/>
          </p:nvSpPr>
          <p:spPr>
            <a:xfrm>
              <a:off x="7645399" y="3983178"/>
              <a:ext cx="858982" cy="935182"/>
            </a:xfrm>
            <a:prstGeom prst="rect">
              <a:avLst/>
            </a:prstGeom>
            <a:noFill/>
          </p:spPr>
          <p:txBody>
            <a:bodyPr wrap="none" lIns="0" tIns="0" rIns="0" bIns="0" rtlCol="0">
              <a:noAutofit/>
            </a:bodyPr>
            <a:lstStyle/>
            <a:p>
              <a:pPr algn="ctr"/>
              <a:r>
                <a:rPr lang="en-GB" sz="1000" dirty="0">
                  <a:solidFill>
                    <a:schemeClr val="accent1"/>
                  </a:solidFill>
                  <a:latin typeface="Arial" panose="020B0604020202020204" pitchFamily="34" charset="0"/>
                  <a:cs typeface="Arial" panose="020B0604020202020204" pitchFamily="34" charset="0"/>
                </a:rPr>
                <a:t>Cost base </a:t>
              </a:r>
            </a:p>
            <a:p>
              <a:pPr algn="ctr"/>
              <a:r>
                <a:rPr lang="en-GB" sz="1000" dirty="0">
                  <a:solidFill>
                    <a:schemeClr val="accent1"/>
                  </a:solidFill>
                  <a:latin typeface="Arial" panose="020B0604020202020204" pitchFamily="34" charset="0"/>
                  <a:cs typeface="Arial" panose="020B0604020202020204" pitchFamily="34" charset="0"/>
                </a:rPr>
                <a:t>Reduced by £17.6m </a:t>
              </a:r>
            </a:p>
          </p:txBody>
        </p:sp>
        <p:sp>
          <p:nvSpPr>
            <p:cNvPr id="48" name="TextBox 47">
              <a:extLst>
                <a:ext uri="{FF2B5EF4-FFF2-40B4-BE49-F238E27FC236}">
                  <a16:creationId xmlns:a16="http://schemas.microsoft.com/office/drawing/2014/main" id="{2D7ECD6D-75FB-48C0-971B-F250ADBCCC40}"/>
                </a:ext>
              </a:extLst>
            </p:cNvPr>
            <p:cNvSpPr txBox="1"/>
            <p:nvPr/>
          </p:nvSpPr>
          <p:spPr>
            <a:xfrm>
              <a:off x="3211938" y="2625431"/>
              <a:ext cx="858982" cy="935182"/>
            </a:xfrm>
            <a:prstGeom prst="rect">
              <a:avLst/>
            </a:prstGeom>
            <a:noFill/>
          </p:spPr>
          <p:txBody>
            <a:bodyPr wrap="none" lIns="0" tIns="0" rIns="0" bIns="0" rtlCol="0">
              <a:noAutofit/>
            </a:bodyPr>
            <a:lstStyle/>
            <a:p>
              <a:pPr algn="ctr"/>
              <a:r>
                <a:rPr lang="en-GB" sz="1000" dirty="0">
                  <a:solidFill>
                    <a:schemeClr val="accent1"/>
                  </a:solidFill>
                  <a:latin typeface="Arial" panose="020B0604020202020204" pitchFamily="34" charset="0"/>
                  <a:cs typeface="Arial" panose="020B0604020202020204" pitchFamily="34" charset="0"/>
                </a:rPr>
                <a:t>Exiting</a:t>
              </a:r>
            </a:p>
            <a:p>
              <a:pPr algn="ctr"/>
              <a:r>
                <a:rPr lang="en-GB" sz="1000" dirty="0">
                  <a:solidFill>
                    <a:schemeClr val="accent1"/>
                  </a:solidFill>
                  <a:latin typeface="Arial" panose="020B0604020202020204" pitchFamily="34" charset="0"/>
                  <a:cs typeface="Arial" panose="020B0604020202020204" pitchFamily="34" charset="0"/>
                </a:rPr>
                <a:t>Logistics </a:t>
              </a:r>
            </a:p>
            <a:p>
              <a:pPr algn="ctr"/>
              <a:r>
                <a:rPr lang="en-GB" sz="1000" dirty="0">
                  <a:solidFill>
                    <a:schemeClr val="accent1"/>
                  </a:solidFill>
                  <a:latin typeface="Arial" panose="020B0604020202020204" pitchFamily="34" charset="0"/>
                  <a:cs typeface="Arial" panose="020B0604020202020204" pitchFamily="34" charset="0"/>
                </a:rPr>
                <a:t>warehousing</a:t>
              </a:r>
            </a:p>
          </p:txBody>
        </p:sp>
        <p:sp>
          <p:nvSpPr>
            <p:cNvPr id="49" name="TextBox 48">
              <a:extLst>
                <a:ext uri="{FF2B5EF4-FFF2-40B4-BE49-F238E27FC236}">
                  <a16:creationId xmlns:a16="http://schemas.microsoft.com/office/drawing/2014/main" id="{0E3CE8C3-EEB7-4300-81C6-D37D8F6F614C}"/>
                </a:ext>
              </a:extLst>
            </p:cNvPr>
            <p:cNvSpPr txBox="1"/>
            <p:nvPr/>
          </p:nvSpPr>
          <p:spPr>
            <a:xfrm>
              <a:off x="78253" y="4454243"/>
              <a:ext cx="858982" cy="935182"/>
            </a:xfrm>
            <a:prstGeom prst="rect">
              <a:avLst/>
            </a:prstGeom>
            <a:noFill/>
          </p:spPr>
          <p:txBody>
            <a:bodyPr wrap="none" lIns="0" tIns="0" rIns="0" bIns="0" rtlCol="0">
              <a:noAutofit/>
            </a:bodyPr>
            <a:lstStyle/>
            <a:p>
              <a:r>
                <a:rPr lang="en-GB" sz="1000" b="1" dirty="0">
                  <a:solidFill>
                    <a:schemeClr val="bg1"/>
                  </a:solidFill>
                  <a:latin typeface="Arial" panose="020B0604020202020204" pitchFamily="34" charset="0"/>
                  <a:cs typeface="Arial" panose="020B0604020202020204" pitchFamily="34" charset="0"/>
                </a:rPr>
                <a:t>Platform for growth</a:t>
              </a:r>
            </a:p>
          </p:txBody>
        </p:sp>
        <p:sp>
          <p:nvSpPr>
            <p:cNvPr id="50" name="TextBox 49">
              <a:extLst>
                <a:ext uri="{FF2B5EF4-FFF2-40B4-BE49-F238E27FC236}">
                  <a16:creationId xmlns:a16="http://schemas.microsoft.com/office/drawing/2014/main" id="{869A0713-BECA-48CB-B258-3A307F30458F}"/>
                </a:ext>
              </a:extLst>
            </p:cNvPr>
            <p:cNvSpPr txBox="1"/>
            <p:nvPr/>
          </p:nvSpPr>
          <p:spPr>
            <a:xfrm>
              <a:off x="78253" y="2978728"/>
              <a:ext cx="858982" cy="935182"/>
            </a:xfrm>
            <a:prstGeom prst="rect">
              <a:avLst/>
            </a:prstGeom>
            <a:noFill/>
          </p:spPr>
          <p:txBody>
            <a:bodyPr wrap="none" lIns="0" tIns="0" rIns="0" bIns="0" rtlCol="0">
              <a:noAutofit/>
            </a:bodyPr>
            <a:lstStyle/>
            <a:p>
              <a:r>
                <a:rPr lang="en-GB" sz="1000" b="1" dirty="0">
                  <a:solidFill>
                    <a:srgbClr val="0070C0"/>
                  </a:solidFill>
                  <a:latin typeface="Arial" panose="020B0604020202020204" pitchFamily="34" charset="0"/>
                  <a:cs typeface="Arial" panose="020B0604020202020204" pitchFamily="34" charset="0"/>
                </a:rPr>
                <a:t>Simplification</a:t>
              </a:r>
            </a:p>
          </p:txBody>
        </p:sp>
        <p:sp>
          <p:nvSpPr>
            <p:cNvPr id="51" name="TextBox 50">
              <a:extLst>
                <a:ext uri="{FF2B5EF4-FFF2-40B4-BE49-F238E27FC236}">
                  <a16:creationId xmlns:a16="http://schemas.microsoft.com/office/drawing/2014/main" id="{5F601296-A7FE-4BA4-BCE3-17DFA7D9DF30}"/>
                </a:ext>
              </a:extLst>
            </p:cNvPr>
            <p:cNvSpPr txBox="1"/>
            <p:nvPr/>
          </p:nvSpPr>
          <p:spPr>
            <a:xfrm>
              <a:off x="112888" y="5618030"/>
              <a:ext cx="858982" cy="935182"/>
            </a:xfrm>
            <a:prstGeom prst="rect">
              <a:avLst/>
            </a:prstGeom>
            <a:noFill/>
          </p:spPr>
          <p:txBody>
            <a:bodyPr wrap="none" lIns="0" tIns="0" rIns="0" bIns="0" rtlCol="0">
              <a:noAutofit/>
            </a:bodyPr>
            <a:lstStyle/>
            <a:p>
              <a:r>
                <a:rPr lang="en-GB" sz="1000" b="1" dirty="0">
                  <a:solidFill>
                    <a:schemeClr val="bg1"/>
                  </a:solidFill>
                  <a:latin typeface="Arial" panose="020B0604020202020204" pitchFamily="34" charset="0"/>
                  <a:cs typeface="Arial" panose="020B0604020202020204" pitchFamily="34" charset="0"/>
                </a:rPr>
                <a:t>EBITDA</a:t>
              </a:r>
            </a:p>
          </p:txBody>
        </p:sp>
      </p:grpSp>
    </p:spTree>
    <p:extLst>
      <p:ext uri="{BB962C8B-B14F-4D97-AF65-F5344CB8AC3E}">
        <p14:creationId xmlns:p14="http://schemas.microsoft.com/office/powerpoint/2010/main" val="361082574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7D0B6-C445-49D9-9D4E-7FE199F85533}"/>
              </a:ext>
            </a:extLst>
          </p:cNvPr>
          <p:cNvSpPr>
            <a:spLocks noGrp="1"/>
          </p:cNvSpPr>
          <p:nvPr>
            <p:ph type="sldNum" sz="quarter" idx="12"/>
          </p:nvPr>
        </p:nvSpPr>
        <p:spPr/>
        <p:txBody>
          <a:bodyPr/>
          <a:lstStyle/>
          <a:p>
            <a:fld id="{A21E7B76-01F8-4D94-9B3A-A3F35BC5DEE6}" type="slidenum">
              <a:rPr lang="en-GB" smtClean="0"/>
              <a:t>5</a:t>
            </a:fld>
            <a:endParaRPr lang="en-GB"/>
          </a:p>
        </p:txBody>
      </p:sp>
      <p:sp>
        <p:nvSpPr>
          <p:cNvPr id="6" name="Title 1">
            <a:extLst>
              <a:ext uri="{FF2B5EF4-FFF2-40B4-BE49-F238E27FC236}">
                <a16:creationId xmlns:a16="http://schemas.microsoft.com/office/drawing/2014/main" id="{DCBC8FD7-3AAC-40D8-9810-82165DA5967F}"/>
              </a:ext>
            </a:extLst>
          </p:cNvPr>
          <p:cNvSpPr txBox="1">
            <a:spLocks/>
          </p:cNvSpPr>
          <p:nvPr/>
        </p:nvSpPr>
        <p:spPr>
          <a:xfrm>
            <a:off x="541339" y="540000"/>
            <a:ext cx="6760414"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tx1"/>
                </a:solidFill>
                <a:latin typeface="Arial" panose="020B0604020202020204" pitchFamily="34" charset="0"/>
                <a:cs typeface="Arial" panose="020B0604020202020204" pitchFamily="34" charset="0"/>
              </a:rPr>
              <a:t>The </a:t>
            </a:r>
            <a:r>
              <a:rPr lang="en-GB" dirty="0">
                <a:solidFill>
                  <a:schemeClr val="accent1"/>
                </a:solidFill>
                <a:latin typeface="Arial" panose="020B0604020202020204" pitchFamily="34" charset="0"/>
                <a:cs typeface="Arial" panose="020B0604020202020204" pitchFamily="34" charset="0"/>
              </a:rPr>
              <a:t>turnaround</a:t>
            </a:r>
            <a:r>
              <a:rPr lang="en-GB" dirty="0">
                <a:solidFill>
                  <a:schemeClr val="tx1"/>
                </a:solidFill>
                <a:latin typeface="Arial" panose="020B0604020202020204" pitchFamily="34" charset="0"/>
                <a:cs typeface="Arial" panose="020B0604020202020204" pitchFamily="34" charset="0"/>
              </a:rPr>
              <a:t> costs</a:t>
            </a:r>
          </a:p>
        </p:txBody>
      </p:sp>
      <p:graphicFrame>
        <p:nvGraphicFramePr>
          <p:cNvPr id="7" name="Table 6">
            <a:extLst>
              <a:ext uri="{FF2B5EF4-FFF2-40B4-BE49-F238E27FC236}">
                <a16:creationId xmlns:a16="http://schemas.microsoft.com/office/drawing/2014/main" id="{107A01CA-6D8D-46C4-AB0D-2D38C874AAAF}"/>
              </a:ext>
            </a:extLst>
          </p:cNvPr>
          <p:cNvGraphicFramePr>
            <a:graphicFrameLocks noGrp="1"/>
          </p:cNvGraphicFramePr>
          <p:nvPr>
            <p:extLst>
              <p:ext uri="{D42A27DB-BD31-4B8C-83A1-F6EECF244321}">
                <p14:modId xmlns:p14="http://schemas.microsoft.com/office/powerpoint/2010/main" val="3117271018"/>
              </p:ext>
            </p:extLst>
          </p:nvPr>
        </p:nvGraphicFramePr>
        <p:xfrm>
          <a:off x="404530" y="1230325"/>
          <a:ext cx="7376500" cy="4348480"/>
        </p:xfrm>
        <a:graphic>
          <a:graphicData uri="http://schemas.openxmlformats.org/drawingml/2006/table">
            <a:tbl>
              <a:tblPr firstRow="1" bandRow="1">
                <a:tableStyleId>{2D5ABB26-0587-4C30-8999-92F81FD0307C}</a:tableStyleId>
              </a:tblPr>
              <a:tblGrid>
                <a:gridCol w="3573952">
                  <a:extLst>
                    <a:ext uri="{9D8B030D-6E8A-4147-A177-3AD203B41FA5}">
                      <a16:colId xmlns:a16="http://schemas.microsoft.com/office/drawing/2014/main" val="287218261"/>
                    </a:ext>
                  </a:extLst>
                </a:gridCol>
                <a:gridCol w="1267516">
                  <a:extLst>
                    <a:ext uri="{9D8B030D-6E8A-4147-A177-3AD203B41FA5}">
                      <a16:colId xmlns:a16="http://schemas.microsoft.com/office/drawing/2014/main" val="2813230132"/>
                    </a:ext>
                  </a:extLst>
                </a:gridCol>
                <a:gridCol w="1267516">
                  <a:extLst>
                    <a:ext uri="{9D8B030D-6E8A-4147-A177-3AD203B41FA5}">
                      <a16:colId xmlns:a16="http://schemas.microsoft.com/office/drawing/2014/main" val="4104938957"/>
                    </a:ext>
                  </a:extLst>
                </a:gridCol>
                <a:gridCol w="1267516">
                  <a:extLst>
                    <a:ext uri="{9D8B030D-6E8A-4147-A177-3AD203B41FA5}">
                      <a16:colId xmlns:a16="http://schemas.microsoft.com/office/drawing/2014/main" val="525461089"/>
                    </a:ext>
                  </a:extLst>
                </a:gridCol>
              </a:tblGrid>
              <a:tr h="370840">
                <a:tc>
                  <a:txBody>
                    <a:bodyPr/>
                    <a:lstStyle/>
                    <a:p>
                      <a:endParaRPr lang="en-GB" sz="12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tc>
                  <a:txBody>
                    <a:bodyPr/>
                    <a:lstStyle/>
                    <a:p>
                      <a:pPr algn="r"/>
                      <a:r>
                        <a:rPr lang="en-GB" sz="1200" b="1" dirty="0"/>
                        <a:t>Cost of sales</a:t>
                      </a:r>
                    </a:p>
                    <a:p>
                      <a:pPr algn="r"/>
                      <a:r>
                        <a:rPr lang="en-GB" sz="1200" b="1" dirty="0"/>
                        <a:t>£’000</a:t>
                      </a:r>
                      <a:endParaRPr lang="en-GB" sz="1200" b="1" dirty="0">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r"/>
                      <a:r>
                        <a:rPr lang="en-GB" sz="1200" b="1" dirty="0"/>
                        <a:t>Administration</a:t>
                      </a:r>
                    </a:p>
                    <a:p>
                      <a:pPr algn="r"/>
                      <a:r>
                        <a:rPr lang="en-GB" sz="1200" b="1" dirty="0"/>
                        <a:t>£’000</a:t>
                      </a:r>
                      <a:endParaRPr lang="en-GB" sz="1200" b="1" dirty="0">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tc>
                  <a:txBody>
                    <a:bodyPr/>
                    <a:lstStyle/>
                    <a:p>
                      <a:pPr algn="r"/>
                      <a:r>
                        <a:rPr lang="en-GB" sz="1200" b="1" dirty="0"/>
                        <a:t>2019</a:t>
                      </a:r>
                    </a:p>
                    <a:p>
                      <a:pPr algn="r"/>
                      <a:r>
                        <a:rPr lang="en-GB" sz="1200" b="1" dirty="0"/>
                        <a:t>Total</a:t>
                      </a:r>
                    </a:p>
                    <a:p>
                      <a:pPr algn="r"/>
                      <a:r>
                        <a:rPr lang="en-GB" sz="1200" b="1" dirty="0"/>
                        <a:t>£’000</a:t>
                      </a:r>
                      <a:endParaRPr lang="en-GB" sz="1200" b="1" dirty="0">
                        <a:latin typeface="Arial" panose="020B0604020202020204" pitchFamily="34" charset="0"/>
                        <a:cs typeface="Arial" panose="020B0604020202020204" pitchFamily="34" charset="0"/>
                      </a:endParaRP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9305313"/>
                  </a:ext>
                </a:extLst>
              </a:tr>
              <a:tr h="370840">
                <a:tc>
                  <a:txBody>
                    <a:bodyPr/>
                    <a:lstStyle/>
                    <a:p>
                      <a:r>
                        <a:rPr lang="en-GB" sz="1200" b="1" dirty="0"/>
                        <a:t>Turnaround  costs</a:t>
                      </a:r>
                      <a:endParaRPr lang="en-GB" sz="1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en-GB" sz="1200" b="1" dirty="0">
                          <a:latin typeface="Arial" panose="020B0604020202020204" pitchFamily="34" charset="0"/>
                          <a:cs typeface="Arial" panose="020B0604020202020204" pitchFamily="34" charset="0"/>
                        </a:rPr>
                        <a:t>3,756</a:t>
                      </a:r>
                    </a:p>
                  </a:txBody>
                  <a:tcPr>
                    <a:lnT w="12700" cap="flat" cmpd="sng" algn="ctr">
                      <a:solidFill>
                        <a:schemeClr val="tx1"/>
                      </a:solidFill>
                      <a:prstDash val="solid"/>
                      <a:round/>
                      <a:headEnd type="none" w="med" len="med"/>
                      <a:tailEnd type="none" w="med" len="med"/>
                    </a:lnT>
                  </a:tcPr>
                </a:tc>
                <a:tc>
                  <a:txBody>
                    <a:bodyPr/>
                    <a:lstStyle/>
                    <a:p>
                      <a:pPr algn="r"/>
                      <a:r>
                        <a:rPr lang="en-GB" sz="1200" b="1" dirty="0">
                          <a:latin typeface="Arial" panose="020B0604020202020204" pitchFamily="34" charset="0"/>
                          <a:cs typeface="Arial" panose="020B0604020202020204" pitchFamily="34" charset="0"/>
                        </a:rPr>
                        <a:t>3,452</a:t>
                      </a:r>
                    </a:p>
                  </a:txBody>
                  <a:tcPr>
                    <a:lnT w="12700" cap="flat" cmpd="sng" algn="ctr">
                      <a:solidFill>
                        <a:schemeClr val="tx1"/>
                      </a:solidFill>
                      <a:prstDash val="solid"/>
                      <a:round/>
                      <a:headEnd type="none" w="med" len="med"/>
                      <a:tailEnd type="none" w="med" len="med"/>
                    </a:lnT>
                  </a:tcPr>
                </a:tc>
                <a:tc>
                  <a:txBody>
                    <a:bodyPr/>
                    <a:lstStyle/>
                    <a:p>
                      <a:pPr algn="r"/>
                      <a:r>
                        <a:rPr lang="en-GB" sz="1200" b="1" dirty="0">
                          <a:latin typeface="Arial" panose="020B0604020202020204" pitchFamily="34" charset="0"/>
                          <a:cs typeface="Arial" panose="020B0604020202020204" pitchFamily="34" charset="0"/>
                        </a:rPr>
                        <a:t>7,208</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58661797"/>
                  </a:ext>
                </a:extLst>
              </a:tr>
              <a:tr h="370840">
                <a:tc>
                  <a:txBody>
                    <a:bodyPr/>
                    <a:lstStyle/>
                    <a:p>
                      <a:r>
                        <a:rPr lang="en-GB" sz="1200" dirty="0"/>
                        <a:t>A – Management reorganisation and restructure</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dirty="0">
                          <a:latin typeface="Arial" panose="020B0604020202020204" pitchFamily="34" charset="0"/>
                          <a:cs typeface="Arial" panose="020B0604020202020204" pitchFamily="34" charset="0"/>
                        </a:rPr>
                        <a:t>-</a:t>
                      </a:r>
                    </a:p>
                  </a:txBody>
                  <a:tcPr/>
                </a:tc>
                <a:tc>
                  <a:txBody>
                    <a:bodyPr/>
                    <a:lstStyle/>
                    <a:p>
                      <a:pPr algn="r"/>
                      <a:r>
                        <a:rPr lang="en-GB" sz="1200" dirty="0">
                          <a:latin typeface="Arial" panose="020B0604020202020204" pitchFamily="34" charset="0"/>
                          <a:cs typeface="Arial" panose="020B0604020202020204" pitchFamily="34" charset="0"/>
                        </a:rPr>
                        <a:t>724</a:t>
                      </a:r>
                    </a:p>
                  </a:txBody>
                  <a:tcPr/>
                </a:tc>
                <a:tc>
                  <a:txBody>
                    <a:bodyPr/>
                    <a:lstStyle/>
                    <a:p>
                      <a:pPr algn="r"/>
                      <a:r>
                        <a:rPr lang="en-GB" sz="1200" dirty="0">
                          <a:latin typeface="Arial" panose="020B0604020202020204" pitchFamily="34" charset="0"/>
                          <a:cs typeface="Arial" panose="020B0604020202020204" pitchFamily="34" charset="0"/>
                        </a:rPr>
                        <a:t>724</a:t>
                      </a:r>
                    </a:p>
                  </a:txBody>
                  <a:tcPr/>
                </a:tc>
                <a:extLst>
                  <a:ext uri="{0D108BD9-81ED-4DB2-BD59-A6C34878D82A}">
                    <a16:rowId xmlns:a16="http://schemas.microsoft.com/office/drawing/2014/main" val="1487742469"/>
                  </a:ext>
                </a:extLst>
              </a:tr>
              <a:tr h="370840">
                <a:tc>
                  <a:txBody>
                    <a:bodyPr/>
                    <a:lstStyle/>
                    <a:p>
                      <a:r>
                        <a:rPr lang="en-GB" sz="1200" dirty="0"/>
                        <a:t>B – Skelmersdale exit</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dirty="0">
                          <a:latin typeface="Arial" panose="020B0604020202020204" pitchFamily="34" charset="0"/>
                          <a:cs typeface="Arial" panose="020B0604020202020204" pitchFamily="34" charset="0"/>
                        </a:rPr>
                        <a:t>605</a:t>
                      </a:r>
                    </a:p>
                  </a:txBody>
                  <a:tcPr/>
                </a:tc>
                <a:tc>
                  <a:txBody>
                    <a:bodyPr/>
                    <a:lstStyle/>
                    <a:p>
                      <a:pPr algn="r"/>
                      <a:r>
                        <a:rPr lang="en-GB" sz="1200" dirty="0">
                          <a:latin typeface="Arial" panose="020B0604020202020204" pitchFamily="34" charset="0"/>
                          <a:cs typeface="Arial" panose="020B0604020202020204" pitchFamily="34" charset="0"/>
                        </a:rPr>
                        <a:t>2,569</a:t>
                      </a:r>
                    </a:p>
                  </a:txBody>
                  <a:tcPr/>
                </a:tc>
                <a:tc>
                  <a:txBody>
                    <a:bodyPr/>
                    <a:lstStyle/>
                    <a:p>
                      <a:pPr algn="r"/>
                      <a:r>
                        <a:rPr lang="en-GB" sz="1200" dirty="0">
                          <a:latin typeface="Arial" panose="020B0604020202020204" pitchFamily="34" charset="0"/>
                          <a:cs typeface="Arial" panose="020B0604020202020204" pitchFamily="34" charset="0"/>
                        </a:rPr>
                        <a:t>3,174</a:t>
                      </a:r>
                    </a:p>
                  </a:txBody>
                  <a:tcPr/>
                </a:tc>
                <a:extLst>
                  <a:ext uri="{0D108BD9-81ED-4DB2-BD59-A6C34878D82A}">
                    <a16:rowId xmlns:a16="http://schemas.microsoft.com/office/drawing/2014/main" val="3609045662"/>
                  </a:ext>
                </a:extLst>
              </a:tr>
              <a:tr h="370840">
                <a:tc>
                  <a:txBody>
                    <a:bodyPr/>
                    <a:lstStyle/>
                    <a:p>
                      <a:r>
                        <a:rPr lang="en-GB" sz="1200" dirty="0"/>
                        <a:t>C – Operational reorganisation and restructure</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a:latin typeface="Arial" panose="020B0604020202020204" pitchFamily="34" charset="0"/>
                          <a:cs typeface="Arial" panose="020B0604020202020204" pitchFamily="34" charset="0"/>
                        </a:rPr>
                        <a:t>854</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dirty="0">
                          <a:latin typeface="Arial" panose="020B0604020202020204" pitchFamily="34" charset="0"/>
                          <a:cs typeface="Arial" panose="020B0604020202020204" pitchFamily="34" charset="0"/>
                        </a:rPr>
                        <a:t>18</a:t>
                      </a:r>
                    </a:p>
                  </a:txBody>
                  <a:tcPr/>
                </a:tc>
                <a:tc>
                  <a:txBody>
                    <a:bodyPr/>
                    <a:lstStyle/>
                    <a:p>
                      <a:pPr algn="r"/>
                      <a:r>
                        <a:rPr lang="en-GB" sz="1200" dirty="0">
                          <a:latin typeface="Arial" panose="020B0604020202020204" pitchFamily="34" charset="0"/>
                          <a:cs typeface="Arial" panose="020B0604020202020204" pitchFamily="34" charset="0"/>
                        </a:rPr>
                        <a:t>872</a:t>
                      </a:r>
                    </a:p>
                  </a:txBody>
                  <a:tcPr/>
                </a:tc>
                <a:extLst>
                  <a:ext uri="{0D108BD9-81ED-4DB2-BD59-A6C34878D82A}">
                    <a16:rowId xmlns:a16="http://schemas.microsoft.com/office/drawing/2014/main" val="1469475962"/>
                  </a:ext>
                </a:extLst>
              </a:tr>
              <a:tr h="370840">
                <a:tc>
                  <a:txBody>
                    <a:bodyPr/>
                    <a:lstStyle/>
                    <a:p>
                      <a:r>
                        <a:rPr lang="en-GB" sz="1200" dirty="0"/>
                        <a:t>D – Raw material and finished goods stock waste</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dirty="0">
                          <a:latin typeface="Arial" panose="020B0604020202020204" pitchFamily="34" charset="0"/>
                          <a:cs typeface="Arial" panose="020B0604020202020204" pitchFamily="34" charset="0"/>
                        </a:rPr>
                        <a:t>2,298</a:t>
                      </a:r>
                    </a:p>
                  </a:txBody>
                  <a:tcPr/>
                </a:tc>
                <a:tc>
                  <a:txBody>
                    <a:bodyPr/>
                    <a:lstStyle/>
                    <a:p>
                      <a:pPr algn="r"/>
                      <a:r>
                        <a:rPr lang="en-GB" sz="1200" dirty="0">
                          <a:latin typeface="Arial" panose="020B0604020202020204" pitchFamily="34" charset="0"/>
                          <a:cs typeface="Arial" panose="020B0604020202020204" pitchFamily="34" charset="0"/>
                        </a:rPr>
                        <a:t>10</a:t>
                      </a:r>
                    </a:p>
                  </a:txBody>
                  <a:tcPr/>
                </a:tc>
                <a:tc>
                  <a:txBody>
                    <a:bodyPr/>
                    <a:lstStyle/>
                    <a:p>
                      <a:pPr algn="r"/>
                      <a:r>
                        <a:rPr lang="en-GB" sz="1200" dirty="0">
                          <a:latin typeface="Arial" panose="020B0604020202020204" pitchFamily="34" charset="0"/>
                          <a:cs typeface="Arial" panose="020B0604020202020204" pitchFamily="34" charset="0"/>
                        </a:rPr>
                        <a:t>2,308</a:t>
                      </a:r>
                    </a:p>
                  </a:txBody>
                  <a:tcPr/>
                </a:tc>
                <a:extLst>
                  <a:ext uri="{0D108BD9-81ED-4DB2-BD59-A6C34878D82A}">
                    <a16:rowId xmlns:a16="http://schemas.microsoft.com/office/drawing/2014/main" val="561465251"/>
                  </a:ext>
                </a:extLst>
              </a:tr>
              <a:tr h="370840">
                <a:tc>
                  <a:txBody>
                    <a:bodyPr/>
                    <a:lstStyle/>
                    <a:p>
                      <a:r>
                        <a:rPr lang="en-GB" sz="1200" dirty="0"/>
                        <a:t>E – Impairment of property and equipment</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dirty="0">
                          <a:latin typeface="Arial" panose="020B0604020202020204" pitchFamily="34" charset="0"/>
                          <a:cs typeface="Arial" panose="020B0604020202020204" pitchFamily="34" charset="0"/>
                        </a:rPr>
                        <a:t>-</a:t>
                      </a:r>
                    </a:p>
                  </a:txBody>
                  <a:tcPr/>
                </a:tc>
                <a:tc>
                  <a:txBody>
                    <a:bodyPr/>
                    <a:lstStyle/>
                    <a:p>
                      <a:pPr algn="r"/>
                      <a:r>
                        <a:rPr lang="en-GB" sz="1200" dirty="0">
                          <a:latin typeface="Arial" panose="020B0604020202020204" pitchFamily="34" charset="0"/>
                          <a:cs typeface="Arial" panose="020B0604020202020204" pitchFamily="34" charset="0"/>
                        </a:rPr>
                        <a:t>130</a:t>
                      </a:r>
                    </a:p>
                  </a:txBody>
                  <a:tcPr/>
                </a:tc>
                <a:tc>
                  <a:txBody>
                    <a:bodyPr/>
                    <a:lstStyle/>
                    <a:p>
                      <a:pPr algn="r"/>
                      <a:r>
                        <a:rPr lang="en-GB" sz="1200" dirty="0">
                          <a:latin typeface="Arial" panose="020B0604020202020204" pitchFamily="34" charset="0"/>
                          <a:cs typeface="Arial" panose="020B0604020202020204" pitchFamily="34" charset="0"/>
                        </a:rPr>
                        <a:t>130</a:t>
                      </a:r>
                    </a:p>
                  </a:txBody>
                  <a:tcPr/>
                </a:tc>
                <a:extLst>
                  <a:ext uri="{0D108BD9-81ED-4DB2-BD59-A6C34878D82A}">
                    <a16:rowId xmlns:a16="http://schemas.microsoft.com/office/drawing/2014/main" val="1480978819"/>
                  </a:ext>
                </a:extLst>
              </a:tr>
              <a:tr h="370840">
                <a:tc>
                  <a:txBody>
                    <a:bodyPr/>
                    <a:lstStyle/>
                    <a:p>
                      <a:r>
                        <a:rPr lang="en-GB" sz="1200" b="1" dirty="0"/>
                        <a:t>Other non-recurring financial instruments</a:t>
                      </a:r>
                      <a:endParaRPr lang="en-GB" sz="1200" b="1" dirty="0">
                        <a:latin typeface="Arial" panose="020B0604020202020204" pitchFamily="34" charset="0"/>
                        <a:cs typeface="Arial" panose="020B0604020202020204" pitchFamily="34" charset="0"/>
                      </a:endParaRPr>
                    </a:p>
                  </a:txBody>
                  <a:tcPr/>
                </a:tc>
                <a:tc>
                  <a:txBody>
                    <a:bodyPr/>
                    <a:lstStyle/>
                    <a:p>
                      <a:pPr algn="r"/>
                      <a:r>
                        <a:rPr lang="en-GB" sz="1200" b="1" dirty="0">
                          <a:solidFill>
                            <a:schemeClr val="tx1"/>
                          </a:solidFill>
                          <a:latin typeface="Arial" panose="020B0604020202020204" pitchFamily="34" charset="0"/>
                          <a:cs typeface="Arial" panose="020B0604020202020204" pitchFamily="34" charset="0"/>
                        </a:rPr>
                        <a:t>408</a:t>
                      </a:r>
                    </a:p>
                  </a:txBody>
                  <a:tcPr/>
                </a:tc>
                <a:tc>
                  <a:txBody>
                    <a:bodyPr/>
                    <a:lstStyle/>
                    <a:p>
                      <a:pPr algn="r"/>
                      <a:r>
                        <a:rPr lang="en-GB" sz="1200" b="1" dirty="0">
                          <a:solidFill>
                            <a:schemeClr val="tx1"/>
                          </a:solidFill>
                          <a:latin typeface="Arial" panose="020B0604020202020204" pitchFamily="34" charset="0"/>
                          <a:cs typeface="Arial" panose="020B0604020202020204" pitchFamily="34" charset="0"/>
                        </a:rPr>
                        <a:t>290</a:t>
                      </a:r>
                    </a:p>
                  </a:txBody>
                  <a:tcPr/>
                </a:tc>
                <a:tc>
                  <a:txBody>
                    <a:bodyPr/>
                    <a:lstStyle/>
                    <a:p>
                      <a:pPr algn="r"/>
                      <a:r>
                        <a:rPr lang="en-GB" sz="1200" b="1" dirty="0">
                          <a:solidFill>
                            <a:schemeClr val="tx1"/>
                          </a:solidFill>
                          <a:latin typeface="Arial" panose="020B0604020202020204" pitchFamily="34" charset="0"/>
                          <a:cs typeface="Arial" panose="020B0604020202020204" pitchFamily="34" charset="0"/>
                        </a:rPr>
                        <a:t>698</a:t>
                      </a:r>
                    </a:p>
                  </a:txBody>
                  <a:tcPr/>
                </a:tc>
                <a:extLst>
                  <a:ext uri="{0D108BD9-81ED-4DB2-BD59-A6C34878D82A}">
                    <a16:rowId xmlns:a16="http://schemas.microsoft.com/office/drawing/2014/main" val="2426531681"/>
                  </a:ext>
                </a:extLst>
              </a:tr>
              <a:tr h="370840">
                <a:tc>
                  <a:txBody>
                    <a:bodyPr/>
                    <a:lstStyle/>
                    <a:p>
                      <a:r>
                        <a:rPr lang="en-GB" sz="1200" dirty="0"/>
                        <a:t>F – Loss on derivative financial instruments</a:t>
                      </a:r>
                      <a:endParaRPr lang="en-GB" sz="1200" dirty="0">
                        <a:latin typeface="Arial" panose="020B0604020202020204" pitchFamily="34" charset="0"/>
                        <a:cs typeface="Arial" panose="020B0604020202020204" pitchFamily="34" charset="0"/>
                      </a:endParaRPr>
                    </a:p>
                  </a:txBody>
                  <a:tcPr/>
                </a:tc>
                <a:tc>
                  <a:txBody>
                    <a:bodyPr/>
                    <a:lstStyle/>
                    <a:p>
                      <a:pPr algn="r"/>
                      <a:r>
                        <a:rPr lang="en-GB" sz="1200" dirty="0">
                          <a:latin typeface="Arial" panose="020B0604020202020204" pitchFamily="34" charset="0"/>
                          <a:cs typeface="Arial" panose="020B0604020202020204" pitchFamily="34" charset="0"/>
                        </a:rPr>
                        <a:t>-</a:t>
                      </a:r>
                    </a:p>
                  </a:txBody>
                  <a:tcPr/>
                </a:tc>
                <a:tc>
                  <a:txBody>
                    <a:bodyPr/>
                    <a:lstStyle/>
                    <a:p>
                      <a:pPr algn="r"/>
                      <a:r>
                        <a:rPr lang="en-GB" sz="1200" dirty="0">
                          <a:latin typeface="Arial" panose="020B0604020202020204" pitchFamily="34" charset="0"/>
                          <a:cs typeface="Arial" panose="020B0604020202020204" pitchFamily="34" charset="0"/>
                        </a:rPr>
                        <a:t>-</a:t>
                      </a:r>
                    </a:p>
                  </a:txBody>
                  <a:tcPr/>
                </a:tc>
                <a:tc>
                  <a:txBody>
                    <a:bodyPr/>
                    <a:lstStyle/>
                    <a:p>
                      <a:pPr algn="r"/>
                      <a:r>
                        <a:rPr lang="en-GB" sz="12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3274842488"/>
                  </a:ext>
                </a:extLst>
              </a:tr>
              <a:tr h="370840">
                <a:tc>
                  <a:txBody>
                    <a:bodyPr/>
                    <a:lstStyle/>
                    <a:p>
                      <a:r>
                        <a:rPr lang="en-GB" sz="1200" dirty="0"/>
                        <a:t>G - other</a:t>
                      </a:r>
                      <a:endParaRPr lang="en-GB" sz="12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en-GB" sz="1200" dirty="0">
                          <a:latin typeface="Arial" panose="020B0604020202020204" pitchFamily="34" charset="0"/>
                          <a:cs typeface="Arial" panose="020B0604020202020204" pitchFamily="34" charset="0"/>
                        </a:rPr>
                        <a:t>408</a:t>
                      </a:r>
                    </a:p>
                  </a:txBody>
                  <a:tcPr>
                    <a:lnB w="12700" cap="flat" cmpd="sng" algn="ctr">
                      <a:solidFill>
                        <a:schemeClr val="tx1"/>
                      </a:solidFill>
                      <a:prstDash val="solid"/>
                      <a:round/>
                      <a:headEnd type="none" w="med" len="med"/>
                      <a:tailEnd type="none" w="med" len="med"/>
                    </a:lnB>
                  </a:tcPr>
                </a:tc>
                <a:tc>
                  <a:txBody>
                    <a:bodyPr/>
                    <a:lstStyle/>
                    <a:p>
                      <a:pPr algn="r"/>
                      <a:r>
                        <a:rPr lang="en-GB" sz="1200" dirty="0">
                          <a:latin typeface="Arial" panose="020B0604020202020204" pitchFamily="34" charset="0"/>
                          <a:cs typeface="Arial" panose="020B0604020202020204" pitchFamily="34" charset="0"/>
                        </a:rPr>
                        <a:t>290</a:t>
                      </a:r>
                    </a:p>
                  </a:txBody>
                  <a:tcPr>
                    <a:lnB w="12700" cap="flat" cmpd="sng" algn="ctr">
                      <a:solidFill>
                        <a:schemeClr val="tx1"/>
                      </a:solidFill>
                      <a:prstDash val="solid"/>
                      <a:round/>
                      <a:headEnd type="none" w="med" len="med"/>
                      <a:tailEnd type="none" w="med" len="med"/>
                    </a:lnB>
                  </a:tcPr>
                </a:tc>
                <a:tc>
                  <a:txBody>
                    <a:bodyPr/>
                    <a:lstStyle/>
                    <a:p>
                      <a:pPr algn="r"/>
                      <a:r>
                        <a:rPr lang="en-GB" sz="1200" dirty="0">
                          <a:latin typeface="Arial" panose="020B0604020202020204" pitchFamily="34" charset="0"/>
                          <a:cs typeface="Arial" panose="020B0604020202020204" pitchFamily="34" charset="0"/>
                        </a:rPr>
                        <a:t>698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7627922"/>
                  </a:ext>
                </a:extLst>
              </a:tr>
              <a:tr h="370840">
                <a:tc>
                  <a:txBody>
                    <a:bodyPr/>
                    <a:lstStyle/>
                    <a:p>
                      <a:r>
                        <a:rPr lang="en-GB" sz="1200" b="1" dirty="0"/>
                        <a:t>Total “turnaround costs”</a:t>
                      </a:r>
                      <a:endParaRPr lang="en-GB" sz="1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4,164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3,742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7,906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4122519"/>
                  </a:ext>
                </a:extLst>
              </a:tr>
            </a:tbl>
          </a:graphicData>
        </a:graphic>
      </p:graphicFrame>
      <p:sp>
        <p:nvSpPr>
          <p:cNvPr id="8" name="TextBox 7">
            <a:extLst>
              <a:ext uri="{FF2B5EF4-FFF2-40B4-BE49-F238E27FC236}">
                <a16:creationId xmlns:a16="http://schemas.microsoft.com/office/drawing/2014/main" id="{0FB3AA96-0284-4663-8136-287A8A07D9CA}"/>
              </a:ext>
            </a:extLst>
          </p:cNvPr>
          <p:cNvSpPr txBox="1"/>
          <p:nvPr/>
        </p:nvSpPr>
        <p:spPr>
          <a:xfrm>
            <a:off x="8220973" y="1940942"/>
            <a:ext cx="865509" cy="938449"/>
          </a:xfrm>
          <a:prstGeom prst="rect">
            <a:avLst/>
          </a:prstGeom>
          <a:noFill/>
        </p:spPr>
        <p:txBody>
          <a:bodyPr wrap="none" lIns="0" tIns="0" rIns="0" bIns="0" rtlCol="0">
            <a:noAutofit/>
          </a:bodyPr>
          <a:lstStyle/>
          <a:p>
            <a:pPr algn="l"/>
            <a:r>
              <a:rPr lang="en-GB" sz="1400" dirty="0">
                <a:solidFill>
                  <a:schemeClr val="tx2"/>
                </a:solidFill>
              </a:rPr>
              <a:t>“Accrol is now a fundamentally different </a:t>
            </a:r>
          </a:p>
          <a:p>
            <a:pPr algn="l"/>
            <a:r>
              <a:rPr lang="en-GB" sz="1400" dirty="0">
                <a:solidFill>
                  <a:schemeClr val="tx2"/>
                </a:solidFill>
              </a:rPr>
              <a:t>organisation, operationally, to that which </a:t>
            </a:r>
          </a:p>
          <a:p>
            <a:pPr algn="l"/>
            <a:r>
              <a:rPr lang="en-GB" sz="1400" dirty="0">
                <a:solidFill>
                  <a:schemeClr val="tx2"/>
                </a:solidFill>
              </a:rPr>
              <a:t>floated on AIM in June 2016.  </a:t>
            </a:r>
            <a:r>
              <a:rPr lang="en-GB" sz="1400" b="1" dirty="0">
                <a:solidFill>
                  <a:schemeClr val="accent1"/>
                </a:solidFill>
              </a:rPr>
              <a:t>Every part </a:t>
            </a:r>
          </a:p>
          <a:p>
            <a:pPr algn="l"/>
            <a:r>
              <a:rPr lang="en-GB" sz="1400" dirty="0">
                <a:solidFill>
                  <a:schemeClr val="tx2"/>
                </a:solidFill>
              </a:rPr>
              <a:t>of the organisation has been </a:t>
            </a:r>
            <a:r>
              <a:rPr lang="en-GB" sz="1400" b="1" dirty="0">
                <a:solidFill>
                  <a:schemeClr val="accent1"/>
                </a:solidFill>
              </a:rPr>
              <a:t>restructured</a:t>
            </a:r>
            <a:r>
              <a:rPr lang="en-GB" sz="1400" dirty="0">
                <a:solidFill>
                  <a:schemeClr val="tx2"/>
                </a:solidFill>
              </a:rPr>
              <a:t> </a:t>
            </a:r>
          </a:p>
          <a:p>
            <a:pPr algn="l"/>
            <a:r>
              <a:rPr lang="en-GB" sz="1400" dirty="0">
                <a:solidFill>
                  <a:schemeClr val="tx2"/>
                </a:solidFill>
              </a:rPr>
              <a:t>or </a:t>
            </a:r>
            <a:r>
              <a:rPr lang="en-GB" sz="1400" b="1" dirty="0">
                <a:solidFill>
                  <a:schemeClr val="accent1"/>
                </a:solidFill>
              </a:rPr>
              <a:t>changed</a:t>
            </a:r>
            <a:r>
              <a:rPr lang="en-GB" sz="1400" dirty="0">
                <a:solidFill>
                  <a:schemeClr val="tx2"/>
                </a:solidFill>
              </a:rPr>
              <a:t> in some way, since February </a:t>
            </a:r>
          </a:p>
          <a:p>
            <a:pPr algn="l"/>
            <a:r>
              <a:rPr lang="en-GB" sz="1400" dirty="0">
                <a:solidFill>
                  <a:schemeClr val="tx2"/>
                </a:solidFill>
              </a:rPr>
              <a:t>2018.”</a:t>
            </a:r>
          </a:p>
          <a:p>
            <a:pPr algn="l"/>
            <a:endParaRPr lang="en-GB" sz="1400" dirty="0">
              <a:solidFill>
                <a:schemeClr val="tx2"/>
              </a:solidFill>
            </a:endParaRPr>
          </a:p>
          <a:p>
            <a:pPr algn="l"/>
            <a:r>
              <a:rPr lang="en-GB" sz="2000" dirty="0">
                <a:solidFill>
                  <a:schemeClr val="tx2"/>
                </a:solidFill>
              </a:rPr>
              <a:t>It now has the right </a:t>
            </a:r>
          </a:p>
          <a:p>
            <a:pPr algn="l"/>
            <a:r>
              <a:rPr lang="en-GB" sz="2000" b="1" dirty="0">
                <a:solidFill>
                  <a:schemeClr val="accent1"/>
                </a:solidFill>
              </a:rPr>
              <a:t>foundation</a:t>
            </a:r>
            <a:r>
              <a:rPr lang="en-GB" sz="2000" dirty="0">
                <a:solidFill>
                  <a:schemeClr val="tx2"/>
                </a:solidFill>
              </a:rPr>
              <a:t> to </a:t>
            </a:r>
          </a:p>
          <a:p>
            <a:pPr algn="l"/>
            <a:r>
              <a:rPr lang="en-GB" sz="2000" dirty="0">
                <a:solidFill>
                  <a:schemeClr val="tx2"/>
                </a:solidFill>
              </a:rPr>
              <a:t>grow strongly  </a:t>
            </a:r>
          </a:p>
          <a:p>
            <a:pPr algn="l"/>
            <a:endParaRPr lang="en-GB" sz="1400" dirty="0">
              <a:solidFill>
                <a:schemeClr val="tx2"/>
              </a:solidFill>
            </a:endParaRPr>
          </a:p>
        </p:txBody>
      </p:sp>
    </p:spTree>
    <p:extLst>
      <p:ext uri="{BB962C8B-B14F-4D97-AF65-F5344CB8AC3E}">
        <p14:creationId xmlns:p14="http://schemas.microsoft.com/office/powerpoint/2010/main" val="39890135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53FE38-A04F-4CDB-AB09-24ABB4A4E5CF}"/>
              </a:ext>
            </a:extLst>
          </p:cNvPr>
          <p:cNvSpPr>
            <a:spLocks noGrp="1"/>
          </p:cNvSpPr>
          <p:nvPr>
            <p:ph type="sldNum" sz="quarter" idx="12"/>
          </p:nvPr>
        </p:nvSpPr>
        <p:spPr/>
        <p:txBody>
          <a:bodyPr/>
          <a:lstStyle/>
          <a:p>
            <a:fld id="{A21E7B76-01F8-4D94-9B3A-A3F35BC5DEE6}" type="slidenum">
              <a:rPr lang="en-GB" smtClean="0"/>
              <a:t>6</a:t>
            </a:fld>
            <a:endParaRPr lang="en-GB"/>
          </a:p>
        </p:txBody>
      </p:sp>
      <p:sp>
        <p:nvSpPr>
          <p:cNvPr id="5" name="TextBox 4">
            <a:extLst>
              <a:ext uri="{FF2B5EF4-FFF2-40B4-BE49-F238E27FC236}">
                <a16:creationId xmlns:a16="http://schemas.microsoft.com/office/drawing/2014/main" id="{217D75E0-4290-4F81-8756-AD6F7758B670}"/>
              </a:ext>
            </a:extLst>
          </p:cNvPr>
          <p:cNvSpPr txBox="1"/>
          <p:nvPr/>
        </p:nvSpPr>
        <p:spPr>
          <a:xfrm>
            <a:off x="477983" y="443345"/>
            <a:ext cx="858982" cy="935182"/>
          </a:xfrm>
          <a:prstGeom prst="rect">
            <a:avLst/>
          </a:prstGeom>
          <a:noFill/>
        </p:spPr>
        <p:txBody>
          <a:bodyPr wrap="none" lIns="0" tIns="0" rIns="0" bIns="0" rtlCol="0">
            <a:noAutofit/>
          </a:bodyPr>
          <a:lstStyle/>
          <a:p>
            <a:pPr algn="l"/>
            <a:r>
              <a:rPr lang="en-GB" sz="2400" dirty="0">
                <a:latin typeface="Arial" panose="020B0604020202020204" pitchFamily="34" charset="0"/>
                <a:cs typeface="Arial" panose="020B0604020202020204" pitchFamily="34" charset="0"/>
              </a:rPr>
              <a:t>A YEAR OF </a:t>
            </a:r>
            <a:r>
              <a:rPr lang="en-GB" sz="2400" dirty="0">
                <a:solidFill>
                  <a:schemeClr val="accent1"/>
                </a:solidFill>
                <a:latin typeface="Arial" panose="020B0604020202020204" pitchFamily="34" charset="0"/>
                <a:cs typeface="Arial" panose="020B0604020202020204" pitchFamily="34" charset="0"/>
              </a:rPr>
              <a:t>GREAT</a:t>
            </a:r>
            <a:r>
              <a:rPr lang="en-GB" sz="2400" dirty="0">
                <a:latin typeface="Arial" panose="020B0604020202020204" pitchFamily="34" charset="0"/>
                <a:cs typeface="Arial" panose="020B0604020202020204" pitchFamily="34" charset="0"/>
              </a:rPr>
              <a:t> CHANGE</a:t>
            </a:r>
          </a:p>
        </p:txBody>
      </p:sp>
      <p:sp>
        <p:nvSpPr>
          <p:cNvPr id="2" name="TextBox 1">
            <a:extLst>
              <a:ext uri="{FF2B5EF4-FFF2-40B4-BE49-F238E27FC236}">
                <a16:creationId xmlns:a16="http://schemas.microsoft.com/office/drawing/2014/main" id="{A55A0637-11FF-46E7-B7AE-2895D2E02086}"/>
              </a:ext>
            </a:extLst>
          </p:cNvPr>
          <p:cNvSpPr txBox="1"/>
          <p:nvPr/>
        </p:nvSpPr>
        <p:spPr>
          <a:xfrm>
            <a:off x="8672945" y="540327"/>
            <a:ext cx="907472" cy="976745"/>
          </a:xfrm>
          <a:prstGeom prst="rect">
            <a:avLst/>
          </a:prstGeom>
          <a:noFill/>
        </p:spPr>
        <p:txBody>
          <a:bodyPr wrap="none" lIns="0" tIns="0" rIns="0" bIns="0" rtlCol="0">
            <a:noAutofit/>
          </a:bodyPr>
          <a:lstStyle/>
          <a:p>
            <a:pPr algn="l"/>
            <a:r>
              <a:rPr lang="en-GB" sz="2000" dirty="0">
                <a:solidFill>
                  <a:schemeClr val="tx2"/>
                </a:solidFill>
                <a:latin typeface="Arial" panose="020B0604020202020204" pitchFamily="34" charset="0"/>
                <a:cs typeface="Arial" panose="020B0604020202020204" pitchFamily="34" charset="0"/>
              </a:rPr>
              <a:t>OUR BUSINESS</a:t>
            </a:r>
          </a:p>
          <a:p>
            <a:pPr algn="l"/>
            <a:endParaRPr lang="en-GB" sz="1200" dirty="0">
              <a:solidFill>
                <a:schemeClr val="tx2"/>
              </a:solidFill>
              <a:latin typeface="Arial" panose="020B0604020202020204" pitchFamily="34" charset="0"/>
              <a:cs typeface="Arial" panose="020B0604020202020204" pitchFamily="34" charset="0"/>
            </a:endParaRPr>
          </a:p>
          <a:p>
            <a:pPr algn="l"/>
            <a:endParaRPr lang="en-GB" sz="1200" dirty="0">
              <a:solidFill>
                <a:schemeClr val="tx2"/>
              </a:solidFill>
              <a:latin typeface="Arial" panose="020B0604020202020204" pitchFamily="34" charset="0"/>
              <a:cs typeface="Arial" panose="020B0604020202020204" pitchFamily="34" charset="0"/>
            </a:endParaRPr>
          </a:p>
          <a:p>
            <a:pPr algn="l"/>
            <a:r>
              <a:rPr lang="en-GB" sz="2000" dirty="0">
                <a:solidFill>
                  <a:schemeClr val="tx2"/>
                </a:solidFill>
                <a:latin typeface="Arial" panose="020B0604020202020204" pitchFamily="34" charset="0"/>
                <a:cs typeface="Arial" panose="020B0604020202020204" pitchFamily="34" charset="0"/>
              </a:rPr>
              <a:t>340				42%</a:t>
            </a:r>
          </a:p>
          <a:p>
            <a:pPr algn="l"/>
            <a:r>
              <a:rPr lang="en-GB" sz="1400" b="1" dirty="0">
                <a:solidFill>
                  <a:schemeClr val="tx2"/>
                </a:solidFill>
                <a:latin typeface="Arial" panose="020B0604020202020204" pitchFamily="34" charset="0"/>
                <a:cs typeface="Arial" panose="020B0604020202020204" pitchFamily="34" charset="0"/>
              </a:rPr>
              <a:t>Employees</a:t>
            </a:r>
          </a:p>
          <a:p>
            <a:pPr algn="l"/>
            <a:r>
              <a:rPr lang="en-GB" sz="1200" dirty="0">
                <a:solidFill>
                  <a:schemeClr val="tx2"/>
                </a:solidFill>
                <a:latin typeface="Arial" panose="020B0604020202020204" pitchFamily="34" charset="0"/>
                <a:cs typeface="Arial" panose="020B0604020202020204" pitchFamily="34" charset="0"/>
              </a:rPr>
              <a:t>Reduction driven by business </a:t>
            </a:r>
          </a:p>
          <a:p>
            <a:pPr algn="l"/>
            <a:r>
              <a:rPr lang="en-GB" sz="1200" dirty="0">
                <a:solidFill>
                  <a:schemeClr val="tx2"/>
                </a:solidFill>
                <a:latin typeface="Arial" panose="020B0604020202020204" pitchFamily="34" charset="0"/>
                <a:cs typeface="Arial" panose="020B0604020202020204" pitchFamily="34" charset="0"/>
              </a:rPr>
              <a:t>simplification and increased</a:t>
            </a:r>
          </a:p>
          <a:p>
            <a:pPr algn="l"/>
            <a:r>
              <a:rPr lang="en-GB" sz="1200" dirty="0">
                <a:solidFill>
                  <a:schemeClr val="tx2"/>
                </a:solidFill>
                <a:latin typeface="Arial" panose="020B0604020202020204" pitchFamily="34" charset="0"/>
                <a:cs typeface="Arial" panose="020B0604020202020204" pitchFamily="34" charset="0"/>
              </a:rPr>
              <a:t>Automation (589 to 340 like for like)</a:t>
            </a:r>
          </a:p>
          <a:p>
            <a:pPr algn="l"/>
            <a:endParaRPr lang="en-GB" sz="1200" dirty="0">
              <a:solidFill>
                <a:schemeClr val="tx2"/>
              </a:solidFill>
              <a:latin typeface="Arial" panose="020B0604020202020204" pitchFamily="34" charset="0"/>
              <a:cs typeface="Arial" panose="020B0604020202020204" pitchFamily="34" charset="0"/>
            </a:endParaRPr>
          </a:p>
          <a:p>
            <a:pPr algn="l"/>
            <a:r>
              <a:rPr lang="en-GB" sz="2000" dirty="0">
                <a:solidFill>
                  <a:schemeClr val="tx2"/>
                </a:solidFill>
                <a:latin typeface="Arial" panose="020B0604020202020204" pitchFamily="34" charset="0"/>
                <a:cs typeface="Arial" panose="020B0604020202020204" pitchFamily="34" charset="0"/>
              </a:rPr>
              <a:t>4				20%</a:t>
            </a:r>
          </a:p>
          <a:p>
            <a:pPr algn="l"/>
            <a:r>
              <a:rPr lang="en-GB" sz="1400" b="1" dirty="0">
                <a:solidFill>
                  <a:schemeClr val="tx2"/>
                </a:solidFill>
                <a:latin typeface="Arial" panose="020B0604020202020204" pitchFamily="34" charset="0"/>
                <a:cs typeface="Arial" panose="020B0604020202020204" pitchFamily="34" charset="0"/>
              </a:rPr>
              <a:t>Sites</a:t>
            </a:r>
          </a:p>
          <a:p>
            <a:pPr algn="l"/>
            <a:r>
              <a:rPr lang="en-GB" sz="1200" dirty="0">
                <a:solidFill>
                  <a:schemeClr val="tx2"/>
                </a:solidFill>
                <a:latin typeface="Arial" panose="020B0604020202020204" pitchFamily="34" charset="0"/>
                <a:cs typeface="Arial" panose="020B0604020202020204" pitchFamily="34" charset="0"/>
              </a:rPr>
              <a:t>Closure of the Skelmersdale </a:t>
            </a:r>
          </a:p>
          <a:p>
            <a:pPr algn="l"/>
            <a:r>
              <a:rPr lang="en-GB" sz="1200" dirty="0">
                <a:solidFill>
                  <a:schemeClr val="tx2"/>
                </a:solidFill>
                <a:latin typeface="Arial" panose="020B0604020202020204" pitchFamily="34" charset="0"/>
                <a:cs typeface="Arial" panose="020B0604020202020204" pitchFamily="34" charset="0"/>
              </a:rPr>
              <a:t>distribution centre</a:t>
            </a:r>
          </a:p>
          <a:p>
            <a:pPr algn="l"/>
            <a:endParaRPr lang="en-GB" sz="1200" dirty="0">
              <a:solidFill>
                <a:schemeClr val="tx2"/>
              </a:solidFill>
              <a:latin typeface="Arial" panose="020B0604020202020204" pitchFamily="34" charset="0"/>
              <a:cs typeface="Arial" panose="020B0604020202020204" pitchFamily="34" charset="0"/>
            </a:endParaRPr>
          </a:p>
          <a:p>
            <a:r>
              <a:rPr lang="en-GB" sz="2000" dirty="0">
                <a:solidFill>
                  <a:schemeClr val="tx2"/>
                </a:solidFill>
                <a:latin typeface="Arial" panose="020B0604020202020204" pitchFamily="34" charset="0"/>
                <a:cs typeface="Arial" panose="020B0604020202020204" pitchFamily="34" charset="0"/>
              </a:rPr>
              <a:t>27 				73%</a:t>
            </a:r>
          </a:p>
          <a:p>
            <a:pPr algn="l"/>
            <a:r>
              <a:rPr lang="en-GB" sz="1400" b="1" dirty="0">
                <a:solidFill>
                  <a:schemeClr val="tx2"/>
                </a:solidFill>
                <a:latin typeface="Arial" panose="020B0604020202020204" pitchFamily="34" charset="0"/>
                <a:cs typeface="Arial" panose="020B0604020202020204" pitchFamily="34" charset="0"/>
              </a:rPr>
              <a:t>Core Customers</a:t>
            </a:r>
          </a:p>
          <a:p>
            <a:pPr algn="l"/>
            <a:r>
              <a:rPr lang="en-GB" sz="1200" dirty="0">
                <a:solidFill>
                  <a:schemeClr val="tx2"/>
                </a:solidFill>
                <a:latin typeface="Arial" panose="020B0604020202020204" pitchFamily="34" charset="0"/>
                <a:cs typeface="Arial" panose="020B0604020202020204" pitchFamily="34" charset="0"/>
              </a:rPr>
              <a:t>Simplification as we exited none </a:t>
            </a:r>
          </a:p>
          <a:p>
            <a:pPr algn="l"/>
            <a:r>
              <a:rPr lang="en-GB" sz="1200" dirty="0">
                <a:solidFill>
                  <a:schemeClr val="tx2"/>
                </a:solidFill>
                <a:latin typeface="Arial" panose="020B0604020202020204" pitchFamily="34" charset="0"/>
                <a:cs typeface="Arial" panose="020B0604020202020204" pitchFamily="34" charset="0"/>
              </a:rPr>
              <a:t>profitable customers and the</a:t>
            </a:r>
          </a:p>
          <a:p>
            <a:pPr algn="l"/>
            <a:r>
              <a:rPr lang="en-GB" sz="1200" dirty="0">
                <a:solidFill>
                  <a:schemeClr val="tx2"/>
                </a:solidFill>
                <a:latin typeface="Arial" panose="020B0604020202020204" pitchFamily="34" charset="0"/>
                <a:cs typeface="Arial" panose="020B0604020202020204" pitchFamily="34" charset="0"/>
              </a:rPr>
              <a:t>AFH sector</a:t>
            </a:r>
          </a:p>
          <a:p>
            <a:pPr algn="l"/>
            <a:endParaRPr lang="en-GB" sz="1200" dirty="0">
              <a:solidFill>
                <a:schemeClr val="tx2"/>
              </a:solidFill>
              <a:latin typeface="Arial" panose="020B0604020202020204" pitchFamily="34" charset="0"/>
              <a:cs typeface="Arial" panose="020B0604020202020204" pitchFamily="34" charset="0"/>
            </a:endParaRPr>
          </a:p>
          <a:p>
            <a:r>
              <a:rPr lang="en-GB" sz="2000" dirty="0">
                <a:solidFill>
                  <a:schemeClr val="tx2"/>
                </a:solidFill>
                <a:latin typeface="Arial" panose="020B0604020202020204" pitchFamily="34" charset="0"/>
                <a:cs typeface="Arial" panose="020B0604020202020204" pitchFamily="34" charset="0"/>
              </a:rPr>
              <a:t>120			 	74%</a:t>
            </a:r>
          </a:p>
          <a:p>
            <a:pPr algn="l"/>
            <a:r>
              <a:rPr lang="en-GB" sz="1400" b="1" dirty="0">
                <a:solidFill>
                  <a:schemeClr val="tx2"/>
                </a:solidFill>
                <a:latin typeface="Arial" panose="020B0604020202020204" pitchFamily="34" charset="0"/>
                <a:cs typeface="Arial" panose="020B0604020202020204" pitchFamily="34" charset="0"/>
              </a:rPr>
              <a:t>Stock Keeping Units (SKUs)</a:t>
            </a:r>
          </a:p>
          <a:p>
            <a:pPr algn="l"/>
            <a:r>
              <a:rPr lang="en-GB" sz="1200" dirty="0">
                <a:solidFill>
                  <a:schemeClr val="tx2"/>
                </a:solidFill>
                <a:latin typeface="Arial" panose="020B0604020202020204" pitchFamily="34" charset="0"/>
                <a:cs typeface="Arial" panose="020B0604020202020204" pitchFamily="34" charset="0"/>
              </a:rPr>
              <a:t>Simplification of the business</a:t>
            </a:r>
          </a:p>
          <a:p>
            <a:pPr marL="228600" indent="-228600" algn="l">
              <a:buAutoNum type="arabicPlain" startAt="27"/>
            </a:pPr>
            <a:endParaRPr lang="en-GB" sz="1200" dirty="0">
              <a:solidFill>
                <a:schemeClr val="tx2"/>
              </a:solidFill>
              <a:latin typeface="Arial" panose="020B0604020202020204" pitchFamily="34" charset="0"/>
              <a:cs typeface="Arial" panose="020B0604020202020204" pitchFamily="34" charset="0"/>
            </a:endParaRPr>
          </a:p>
          <a:p>
            <a:pPr algn="l"/>
            <a:endParaRPr lang="en-GB" sz="1200" dirty="0">
              <a:solidFill>
                <a:schemeClr val="tx2"/>
              </a:solidFill>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09FC2F3E-142C-4F86-9A44-0A6B69A5F3FD}"/>
              </a:ext>
            </a:extLst>
          </p:cNvPr>
          <p:cNvCxnSpPr/>
          <p:nvPr/>
        </p:nvCxnSpPr>
        <p:spPr>
          <a:xfrm>
            <a:off x="10390908" y="1219199"/>
            <a:ext cx="0" cy="339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16E3CCF-BA2A-4D1D-BF69-62902D4804E9}"/>
              </a:ext>
            </a:extLst>
          </p:cNvPr>
          <p:cNvCxnSpPr/>
          <p:nvPr/>
        </p:nvCxnSpPr>
        <p:spPr>
          <a:xfrm>
            <a:off x="10390908" y="4779824"/>
            <a:ext cx="0" cy="339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95338A5-E664-41D1-840D-8BCC56B21E16}"/>
              </a:ext>
            </a:extLst>
          </p:cNvPr>
          <p:cNvCxnSpPr/>
          <p:nvPr/>
        </p:nvCxnSpPr>
        <p:spPr>
          <a:xfrm>
            <a:off x="10411691" y="3546766"/>
            <a:ext cx="0" cy="339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34488EA-67B6-45D6-AAA1-52CD09CA6F5C}"/>
              </a:ext>
            </a:extLst>
          </p:cNvPr>
          <p:cNvCxnSpPr/>
          <p:nvPr/>
        </p:nvCxnSpPr>
        <p:spPr>
          <a:xfrm>
            <a:off x="10404762" y="2466109"/>
            <a:ext cx="0" cy="3394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D46C0B4-3E90-4ED3-97E5-0B0A1294FFE4}"/>
              </a:ext>
            </a:extLst>
          </p:cNvPr>
          <p:cNvSpPr txBox="1"/>
          <p:nvPr/>
        </p:nvSpPr>
        <p:spPr>
          <a:xfrm>
            <a:off x="152400" y="4274127"/>
            <a:ext cx="2100559" cy="616528"/>
          </a:xfrm>
          <a:prstGeom prst="rect">
            <a:avLst/>
          </a:prstGeom>
          <a:noFill/>
        </p:spPr>
        <p:txBody>
          <a:bodyPr wrap="square" lIns="0" tIns="0" rIns="0" bIns="0" rtlCol="0">
            <a:noAutofit/>
          </a:bodyPr>
          <a:lstStyle/>
          <a:p>
            <a:pPr algn="l"/>
            <a:endParaRPr lang="en-GB" sz="1200" dirty="0">
              <a:solidFill>
                <a:schemeClr val="tx2"/>
              </a:solidFill>
            </a:endParaRPr>
          </a:p>
        </p:txBody>
      </p:sp>
      <p:grpSp>
        <p:nvGrpSpPr>
          <p:cNvPr id="23" name="Group 22">
            <a:extLst>
              <a:ext uri="{FF2B5EF4-FFF2-40B4-BE49-F238E27FC236}">
                <a16:creationId xmlns:a16="http://schemas.microsoft.com/office/drawing/2014/main" id="{AB3550A6-47CA-4ADE-AEB0-8E00E34E1B73}"/>
              </a:ext>
            </a:extLst>
          </p:cNvPr>
          <p:cNvGrpSpPr/>
          <p:nvPr/>
        </p:nvGrpSpPr>
        <p:grpSpPr>
          <a:xfrm>
            <a:off x="-2" y="1258585"/>
            <a:ext cx="8347364" cy="4293324"/>
            <a:chOff x="-2" y="1258585"/>
            <a:chExt cx="8347364" cy="4293324"/>
          </a:xfrm>
        </p:grpSpPr>
        <p:grpSp>
          <p:nvGrpSpPr>
            <p:cNvPr id="22" name="Group 21">
              <a:extLst>
                <a:ext uri="{FF2B5EF4-FFF2-40B4-BE49-F238E27FC236}">
                  <a16:creationId xmlns:a16="http://schemas.microsoft.com/office/drawing/2014/main" id="{BFB28097-0DDB-423D-A281-A99F970FDADB}"/>
                </a:ext>
              </a:extLst>
            </p:cNvPr>
            <p:cNvGrpSpPr/>
            <p:nvPr/>
          </p:nvGrpSpPr>
          <p:grpSpPr>
            <a:xfrm>
              <a:off x="-2" y="1258585"/>
              <a:ext cx="8347364" cy="4293324"/>
              <a:chOff x="-2" y="1258585"/>
              <a:chExt cx="8347364" cy="4293324"/>
            </a:xfrm>
          </p:grpSpPr>
          <p:grpSp>
            <p:nvGrpSpPr>
              <p:cNvPr id="10" name="Group 9">
                <a:extLst>
                  <a:ext uri="{FF2B5EF4-FFF2-40B4-BE49-F238E27FC236}">
                    <a16:creationId xmlns:a16="http://schemas.microsoft.com/office/drawing/2014/main" id="{6DB418F6-B7AE-4825-BEA2-36964FB7E0F8}"/>
                  </a:ext>
                </a:extLst>
              </p:cNvPr>
              <p:cNvGrpSpPr/>
              <p:nvPr/>
            </p:nvGrpSpPr>
            <p:grpSpPr>
              <a:xfrm>
                <a:off x="-2" y="1258585"/>
                <a:ext cx="8347364" cy="4293324"/>
                <a:chOff x="609600" y="1248493"/>
                <a:chExt cx="8347364" cy="4293324"/>
              </a:xfrm>
            </p:grpSpPr>
            <p:pic>
              <p:nvPicPr>
                <p:cNvPr id="6" name="Picture 5">
                  <a:extLst>
                    <a:ext uri="{FF2B5EF4-FFF2-40B4-BE49-F238E27FC236}">
                      <a16:creationId xmlns:a16="http://schemas.microsoft.com/office/drawing/2014/main" id="{E22E6CDC-03E8-4864-883F-7559F2C9B73F}"/>
                    </a:ext>
                  </a:extLst>
                </p:cNvPr>
                <p:cNvPicPr>
                  <a:picLocks noChangeAspect="1"/>
                </p:cNvPicPr>
                <p:nvPr/>
              </p:nvPicPr>
              <p:blipFill>
                <a:blip r:embed="rId2"/>
                <a:stretch>
                  <a:fillRect/>
                </a:stretch>
              </p:blipFill>
              <p:spPr>
                <a:xfrm>
                  <a:off x="843535" y="1248493"/>
                  <a:ext cx="8113429" cy="3840635"/>
                </a:xfrm>
                <a:prstGeom prst="rect">
                  <a:avLst/>
                </a:prstGeom>
              </p:spPr>
            </p:pic>
            <p:sp>
              <p:nvSpPr>
                <p:cNvPr id="7" name="Rectangle 6">
                  <a:extLst>
                    <a:ext uri="{FF2B5EF4-FFF2-40B4-BE49-F238E27FC236}">
                      <a16:creationId xmlns:a16="http://schemas.microsoft.com/office/drawing/2014/main" id="{C1AE5D9F-CB96-4A2E-BFA0-EA2681E1CFED}"/>
                    </a:ext>
                  </a:extLst>
                </p:cNvPr>
                <p:cNvSpPr/>
                <p:nvPr/>
              </p:nvSpPr>
              <p:spPr>
                <a:xfrm>
                  <a:off x="609600" y="5136572"/>
                  <a:ext cx="2223655" cy="405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2A3E199-E648-4575-AB5C-E540F0A1390D}"/>
                    </a:ext>
                  </a:extLst>
                </p:cNvPr>
                <p:cNvSpPr/>
                <p:nvPr/>
              </p:nvSpPr>
              <p:spPr>
                <a:xfrm>
                  <a:off x="675683" y="1248493"/>
                  <a:ext cx="2223655" cy="781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p>
              </p:txBody>
            </p:sp>
            <p:sp>
              <p:nvSpPr>
                <p:cNvPr id="9" name="Rectangle 8">
                  <a:extLst>
                    <a:ext uri="{FF2B5EF4-FFF2-40B4-BE49-F238E27FC236}">
                      <a16:creationId xmlns:a16="http://schemas.microsoft.com/office/drawing/2014/main" id="{AB5B6AC7-6144-4C83-8490-B32A067B6CA0}"/>
                    </a:ext>
                  </a:extLst>
                </p:cNvPr>
                <p:cNvSpPr/>
                <p:nvPr/>
              </p:nvSpPr>
              <p:spPr>
                <a:xfrm>
                  <a:off x="675683" y="4731327"/>
                  <a:ext cx="2019026" cy="4052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0C519256-B5EB-482D-B65C-264A6C39E10D}"/>
                  </a:ext>
                </a:extLst>
              </p:cNvPr>
              <p:cNvSpPr txBox="1"/>
              <p:nvPr/>
            </p:nvSpPr>
            <p:spPr>
              <a:xfrm>
                <a:off x="2272145" y="4184069"/>
                <a:ext cx="1489361" cy="1000201"/>
              </a:xfrm>
              <a:prstGeom prst="rect">
                <a:avLst/>
              </a:prstGeom>
              <a:solidFill>
                <a:schemeClr val="bg1"/>
              </a:solidFill>
            </p:spPr>
            <p:txBody>
              <a:bodyPr wrap="none" lIns="0" tIns="0" rIns="0" bIns="0" rtlCol="0">
                <a:noAutofit/>
              </a:bodyPr>
              <a:lstStyle/>
              <a:p>
                <a:pPr algn="ctr"/>
                <a:r>
                  <a:rPr lang="en-GB" sz="700" dirty="0">
                    <a:solidFill>
                      <a:schemeClr val="tx2"/>
                    </a:solidFill>
                    <a:latin typeface="Arial" panose="020B0604020202020204" pitchFamily="34" charset="0"/>
                    <a:cs typeface="Arial" panose="020B0604020202020204" pitchFamily="34" charset="0"/>
                  </a:rPr>
                  <a:t>Against foreign exchange and </a:t>
                </a:r>
              </a:p>
              <a:p>
                <a:pPr algn="ctr"/>
                <a:r>
                  <a:rPr lang="en-GB" sz="700" dirty="0">
                    <a:solidFill>
                      <a:schemeClr val="tx2"/>
                    </a:solidFill>
                    <a:latin typeface="Arial" panose="020B0604020202020204" pitchFamily="34" charset="0"/>
                    <a:cs typeface="Arial" panose="020B0604020202020204" pitchFamily="34" charset="0"/>
                  </a:rPr>
                  <a:t>paper price headwinds of £13.2m</a:t>
                </a:r>
              </a:p>
            </p:txBody>
          </p:sp>
          <p:sp>
            <p:nvSpPr>
              <p:cNvPr id="17" name="TextBox 16">
                <a:extLst>
                  <a:ext uri="{FF2B5EF4-FFF2-40B4-BE49-F238E27FC236}">
                    <a16:creationId xmlns:a16="http://schemas.microsoft.com/office/drawing/2014/main" id="{FCBFE3FC-FFAF-4FAA-8727-8D78DCD5EFFE}"/>
                  </a:ext>
                </a:extLst>
              </p:cNvPr>
              <p:cNvSpPr txBox="1"/>
              <p:nvPr/>
            </p:nvSpPr>
            <p:spPr>
              <a:xfrm>
                <a:off x="2140527" y="1831462"/>
                <a:ext cx="1537852" cy="447610"/>
              </a:xfrm>
              <a:prstGeom prst="rect">
                <a:avLst/>
              </a:prstGeom>
              <a:solidFill>
                <a:schemeClr val="bg1"/>
              </a:solidFill>
            </p:spPr>
            <p:txBody>
              <a:bodyPr wrap="none" lIns="0" tIns="0" rIns="0" bIns="0" rtlCol="0">
                <a:noAutofit/>
              </a:bodyPr>
              <a:lstStyle/>
              <a:p>
                <a:pPr algn="ctr"/>
                <a:r>
                  <a:rPr lang="en-GB" sz="700" dirty="0">
                    <a:solidFill>
                      <a:schemeClr val="tx2"/>
                    </a:solidFill>
                    <a:latin typeface="Arial" panose="020B0604020202020204" pitchFamily="34" charset="0"/>
                    <a:cs typeface="Arial" panose="020B0604020202020204" pitchFamily="34" charset="0"/>
                  </a:rPr>
                  <a:t>Small profit achieved before </a:t>
                </a:r>
              </a:p>
              <a:p>
                <a:pPr algn="ctr"/>
                <a:r>
                  <a:rPr lang="en-GB" sz="700" dirty="0">
                    <a:solidFill>
                      <a:schemeClr val="tx2"/>
                    </a:solidFill>
                    <a:latin typeface="Arial" panose="020B0604020202020204" pitchFamily="34" charset="0"/>
                    <a:cs typeface="Arial" panose="020B0604020202020204" pitchFamily="34" charset="0"/>
                  </a:rPr>
                  <a:t>charging £7.9m of turnaround </a:t>
                </a:r>
              </a:p>
              <a:p>
                <a:pPr algn="ctr"/>
                <a:r>
                  <a:rPr lang="en-GB" sz="700" dirty="0">
                    <a:solidFill>
                      <a:schemeClr val="tx2"/>
                    </a:solidFill>
                    <a:latin typeface="Arial" panose="020B0604020202020204" pitchFamily="34" charset="0"/>
                    <a:cs typeface="Arial" panose="020B0604020202020204" pitchFamily="34" charset="0"/>
                  </a:rPr>
                  <a:t>costs</a:t>
                </a:r>
              </a:p>
            </p:txBody>
          </p:sp>
          <p:sp>
            <p:nvSpPr>
              <p:cNvPr id="18" name="TextBox 17">
                <a:extLst>
                  <a:ext uri="{FF2B5EF4-FFF2-40B4-BE49-F238E27FC236}">
                    <a16:creationId xmlns:a16="http://schemas.microsoft.com/office/drawing/2014/main" id="{C0A79F89-DCF0-4617-8CD4-B46E37F21FA3}"/>
                  </a:ext>
                </a:extLst>
              </p:cNvPr>
              <p:cNvSpPr txBox="1"/>
              <p:nvPr/>
            </p:nvSpPr>
            <p:spPr>
              <a:xfrm>
                <a:off x="401777" y="2184751"/>
                <a:ext cx="1309260" cy="405245"/>
              </a:xfrm>
              <a:prstGeom prst="rect">
                <a:avLst/>
              </a:prstGeom>
              <a:solidFill>
                <a:schemeClr val="bg1"/>
              </a:solidFill>
            </p:spPr>
            <p:txBody>
              <a:bodyPr wrap="none" lIns="0" tIns="0" rIns="0" bIns="0" rtlCol="0">
                <a:noAutofit/>
              </a:bodyPr>
              <a:lstStyle/>
              <a:p>
                <a:pPr algn="ctr"/>
                <a:r>
                  <a:rPr lang="en-GB" sz="700" dirty="0">
                    <a:solidFill>
                      <a:schemeClr val="tx2"/>
                    </a:solidFill>
                    <a:latin typeface="Arial" panose="020B0604020202020204" pitchFamily="34" charset="0"/>
                    <a:cs typeface="Arial" panose="020B0604020202020204" pitchFamily="34" charset="0"/>
                  </a:rPr>
                  <a:t>Before charging £12.9m </a:t>
                </a:r>
              </a:p>
              <a:p>
                <a:pPr algn="ctr"/>
                <a:r>
                  <a:rPr lang="en-GB" sz="700" dirty="0">
                    <a:solidFill>
                      <a:schemeClr val="tx2"/>
                    </a:solidFill>
                    <a:latin typeface="Arial" panose="020B0604020202020204" pitchFamily="34" charset="0"/>
                    <a:cs typeface="Arial" panose="020B0604020202020204" pitchFamily="34" charset="0"/>
                  </a:rPr>
                  <a:t>of exceptional costs</a:t>
                </a:r>
              </a:p>
            </p:txBody>
          </p:sp>
          <p:sp>
            <p:nvSpPr>
              <p:cNvPr id="19" name="TextBox 18">
                <a:extLst>
                  <a:ext uri="{FF2B5EF4-FFF2-40B4-BE49-F238E27FC236}">
                    <a16:creationId xmlns:a16="http://schemas.microsoft.com/office/drawing/2014/main" id="{A7AB4DB1-4A60-47D1-9129-181BC8B11AC5}"/>
                  </a:ext>
                </a:extLst>
              </p:cNvPr>
              <p:cNvSpPr txBox="1"/>
              <p:nvPr/>
            </p:nvSpPr>
            <p:spPr>
              <a:xfrm>
                <a:off x="290938" y="3778036"/>
                <a:ext cx="1579422" cy="405245"/>
              </a:xfrm>
              <a:prstGeom prst="rect">
                <a:avLst/>
              </a:prstGeom>
              <a:solidFill>
                <a:schemeClr val="bg1"/>
              </a:solidFill>
            </p:spPr>
            <p:txBody>
              <a:bodyPr wrap="none" lIns="0" tIns="0" rIns="0" bIns="0" rtlCol="0">
                <a:noAutofit/>
              </a:bodyPr>
              <a:lstStyle/>
              <a:p>
                <a:pPr algn="ctr"/>
                <a:r>
                  <a:rPr lang="en-GB" sz="700" dirty="0">
                    <a:solidFill>
                      <a:schemeClr val="tx2"/>
                    </a:solidFill>
                    <a:latin typeface="Arial" panose="020B0604020202020204" pitchFamily="34" charset="0"/>
                    <a:cs typeface="Arial" panose="020B0604020202020204" pitchFamily="34" charset="0"/>
                  </a:rPr>
                  <a:t>Representing the low point of the </a:t>
                </a:r>
              </a:p>
              <a:p>
                <a:pPr algn="ctr"/>
                <a:r>
                  <a:rPr lang="en-GB" sz="700" dirty="0">
                    <a:solidFill>
                      <a:schemeClr val="tx2"/>
                    </a:solidFill>
                    <a:latin typeface="Arial" panose="020B0604020202020204" pitchFamily="34" charset="0"/>
                    <a:cs typeface="Arial" panose="020B0604020202020204" pitchFamily="34" charset="0"/>
                  </a:rPr>
                  <a:t>turnaround cycle as issues </a:t>
                </a:r>
              </a:p>
              <a:p>
                <a:pPr algn="ctr"/>
                <a:r>
                  <a:rPr lang="en-GB" sz="700" dirty="0">
                    <a:solidFill>
                      <a:schemeClr val="tx2"/>
                    </a:solidFill>
                    <a:latin typeface="Arial" panose="020B0604020202020204" pitchFamily="34" charset="0"/>
                    <a:cs typeface="Arial" panose="020B0604020202020204" pitchFamily="34" charset="0"/>
                  </a:rPr>
                  <a:t>identified and plans developed</a:t>
                </a:r>
              </a:p>
            </p:txBody>
          </p:sp>
          <p:sp>
            <p:nvSpPr>
              <p:cNvPr id="20" name="TextBox 19">
                <a:extLst>
                  <a:ext uri="{FF2B5EF4-FFF2-40B4-BE49-F238E27FC236}">
                    <a16:creationId xmlns:a16="http://schemas.microsoft.com/office/drawing/2014/main" id="{CCDCD827-1919-4B70-A691-469413829EDE}"/>
                  </a:ext>
                </a:extLst>
              </p:cNvPr>
              <p:cNvSpPr txBox="1"/>
              <p:nvPr/>
            </p:nvSpPr>
            <p:spPr>
              <a:xfrm>
                <a:off x="5742716" y="1551698"/>
                <a:ext cx="1489361" cy="207827"/>
              </a:xfrm>
              <a:prstGeom prst="rect">
                <a:avLst/>
              </a:prstGeom>
              <a:solidFill>
                <a:schemeClr val="bg1"/>
              </a:solidFill>
            </p:spPr>
            <p:txBody>
              <a:bodyPr wrap="none" lIns="0" tIns="0" rIns="0" bIns="0" rtlCol="0">
                <a:noAutofit/>
              </a:bodyPr>
              <a:lstStyle/>
              <a:p>
                <a:pPr algn="ctr"/>
                <a:r>
                  <a:rPr lang="en-GB" sz="700" dirty="0">
                    <a:solidFill>
                      <a:schemeClr val="tx2"/>
                    </a:solidFill>
                    <a:latin typeface="Arial" panose="020B0604020202020204" pitchFamily="34" charset="0"/>
                    <a:cs typeface="Arial" panose="020B0604020202020204" pitchFamily="34" charset="0"/>
                  </a:rPr>
                  <a:t>Customers</a:t>
                </a:r>
              </a:p>
            </p:txBody>
          </p:sp>
          <p:sp>
            <p:nvSpPr>
              <p:cNvPr id="21" name="TextBox 20">
                <a:extLst>
                  <a:ext uri="{FF2B5EF4-FFF2-40B4-BE49-F238E27FC236}">
                    <a16:creationId xmlns:a16="http://schemas.microsoft.com/office/drawing/2014/main" id="{43D16EB9-BF89-4891-846D-537021FAE02E}"/>
                  </a:ext>
                </a:extLst>
              </p:cNvPr>
              <p:cNvSpPr txBox="1"/>
              <p:nvPr/>
            </p:nvSpPr>
            <p:spPr>
              <a:xfrm>
                <a:off x="5742716" y="4606636"/>
                <a:ext cx="1489361" cy="353294"/>
              </a:xfrm>
              <a:prstGeom prst="rect">
                <a:avLst/>
              </a:prstGeom>
              <a:solidFill>
                <a:schemeClr val="bg1"/>
              </a:solidFill>
            </p:spPr>
            <p:txBody>
              <a:bodyPr wrap="none" lIns="0" tIns="0" rIns="0" bIns="0" rtlCol="0">
                <a:noAutofit/>
              </a:bodyPr>
              <a:lstStyle/>
              <a:p>
                <a:pPr algn="ctr"/>
                <a:r>
                  <a:rPr lang="en-GB" sz="700" dirty="0">
                    <a:solidFill>
                      <a:schemeClr val="tx2"/>
                    </a:solidFill>
                    <a:latin typeface="Arial" panose="020B0604020202020204" pitchFamily="34" charset="0"/>
                    <a:cs typeface="Arial" panose="020B0604020202020204" pitchFamily="34" charset="0"/>
                  </a:rPr>
                  <a:t>Operational efficiency</a:t>
                </a:r>
              </a:p>
              <a:p>
                <a:pPr algn="ctr"/>
                <a:r>
                  <a:rPr lang="en-GB" sz="700" dirty="0">
                    <a:solidFill>
                      <a:schemeClr val="tx2"/>
                    </a:solidFill>
                    <a:latin typeface="Arial" panose="020B0604020202020204" pitchFamily="34" charset="0"/>
                    <a:cs typeface="Arial" panose="020B0604020202020204" pitchFamily="34" charset="0"/>
                  </a:rPr>
                  <a:t>&amp; cost control</a:t>
                </a:r>
              </a:p>
            </p:txBody>
          </p:sp>
        </p:grpSp>
        <p:sp>
          <p:nvSpPr>
            <p:cNvPr id="11" name="Rectangle 10">
              <a:extLst>
                <a:ext uri="{FF2B5EF4-FFF2-40B4-BE49-F238E27FC236}">
                  <a16:creationId xmlns:a16="http://schemas.microsoft.com/office/drawing/2014/main" id="{4AAD1CBC-2531-4FDE-B39C-5160E4F5F91F}"/>
                </a:ext>
              </a:extLst>
            </p:cNvPr>
            <p:cNvSpPr/>
            <p:nvPr/>
          </p:nvSpPr>
          <p:spPr>
            <a:xfrm>
              <a:off x="152400" y="4274127"/>
              <a:ext cx="1951893" cy="505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296554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3603-FF5D-424D-8D97-DE1280F1C760}"/>
              </a:ext>
            </a:extLst>
          </p:cNvPr>
          <p:cNvSpPr>
            <a:spLocks noGrp="1"/>
          </p:cNvSpPr>
          <p:nvPr>
            <p:ph type="title"/>
          </p:nvPr>
        </p:nvSpPr>
        <p:spPr/>
        <p:txBody>
          <a:bodyPr/>
          <a:lstStyle/>
          <a:p>
            <a:r>
              <a:rPr lang="en-GB" dirty="0"/>
              <a:t>Cash and debt</a:t>
            </a:r>
          </a:p>
        </p:txBody>
      </p:sp>
      <p:sp>
        <p:nvSpPr>
          <p:cNvPr id="5" name="Slide Number Placeholder 4">
            <a:extLst>
              <a:ext uri="{FF2B5EF4-FFF2-40B4-BE49-F238E27FC236}">
                <a16:creationId xmlns:a16="http://schemas.microsoft.com/office/drawing/2014/main" id="{31AB7180-E824-43EE-8E8F-1088B8F1207C}"/>
              </a:ext>
            </a:extLst>
          </p:cNvPr>
          <p:cNvSpPr>
            <a:spLocks noGrp="1"/>
          </p:cNvSpPr>
          <p:nvPr>
            <p:ph type="sldNum" sz="quarter" idx="12"/>
          </p:nvPr>
        </p:nvSpPr>
        <p:spPr/>
        <p:txBody>
          <a:bodyPr/>
          <a:lstStyle/>
          <a:p>
            <a:fld id="{A21E7B76-01F8-4D94-9B3A-A3F35BC5DEE6}" type="slidenum">
              <a:rPr lang="en-GB" smtClean="0"/>
              <a:t>7</a:t>
            </a:fld>
            <a:endParaRPr lang="en-GB"/>
          </a:p>
        </p:txBody>
      </p:sp>
      <p:sp>
        <p:nvSpPr>
          <p:cNvPr id="6" name="Text Placeholder 5">
            <a:extLst>
              <a:ext uri="{FF2B5EF4-FFF2-40B4-BE49-F238E27FC236}">
                <a16:creationId xmlns:a16="http://schemas.microsoft.com/office/drawing/2014/main" id="{4B509567-04FD-4FB1-97E5-6D3606ED8C07}"/>
              </a:ext>
            </a:extLst>
          </p:cNvPr>
          <p:cNvSpPr>
            <a:spLocks noGrp="1"/>
          </p:cNvSpPr>
          <p:nvPr>
            <p:ph type="body" sz="quarter" idx="14"/>
          </p:nvPr>
        </p:nvSpPr>
        <p:spPr/>
        <p:txBody>
          <a:bodyPr/>
          <a:lstStyle/>
          <a:p>
            <a:r>
              <a:rPr lang="en-GB" dirty="0"/>
              <a:t>FY19/FY18</a:t>
            </a:r>
          </a:p>
        </p:txBody>
      </p:sp>
      <p:sp>
        <p:nvSpPr>
          <p:cNvPr id="7" name="Text Placeholder 6">
            <a:extLst>
              <a:ext uri="{FF2B5EF4-FFF2-40B4-BE49-F238E27FC236}">
                <a16:creationId xmlns:a16="http://schemas.microsoft.com/office/drawing/2014/main" id="{33DEAC1C-5B67-4D30-8FE4-7B12B2CE31C5}"/>
              </a:ext>
            </a:extLst>
          </p:cNvPr>
          <p:cNvSpPr>
            <a:spLocks noGrp="1"/>
          </p:cNvSpPr>
          <p:nvPr>
            <p:ph type="body" sz="quarter" idx="13"/>
          </p:nvPr>
        </p:nvSpPr>
        <p:spPr>
          <a:xfrm>
            <a:off x="4691271" y="551161"/>
            <a:ext cx="6983894" cy="751670"/>
          </a:xfrm>
        </p:spPr>
        <p:txBody>
          <a:bodyPr/>
          <a:lstStyle/>
          <a:p>
            <a:r>
              <a:rPr lang="en-GB" dirty="0">
                <a:latin typeface="+mn-lt"/>
              </a:rPr>
              <a:t>“Our goal in the mid-term is to return the business to satisfactory profitability levels and normalised debt. It remains the Board’s intention to return to the dividend list at the earliest appropriate opportunity”</a:t>
            </a:r>
          </a:p>
        </p:txBody>
      </p:sp>
      <p:graphicFrame>
        <p:nvGraphicFramePr>
          <p:cNvPr id="8" name="Content Placeholder 7">
            <a:extLst>
              <a:ext uri="{FF2B5EF4-FFF2-40B4-BE49-F238E27FC236}">
                <a16:creationId xmlns:a16="http://schemas.microsoft.com/office/drawing/2014/main" id="{8BE00B1A-9927-4C8A-8823-21FBDE419255}"/>
              </a:ext>
            </a:extLst>
          </p:cNvPr>
          <p:cNvGraphicFramePr>
            <a:graphicFrameLocks/>
          </p:cNvGraphicFramePr>
          <p:nvPr>
            <p:extLst>
              <p:ext uri="{D42A27DB-BD31-4B8C-83A1-F6EECF244321}">
                <p14:modId xmlns:p14="http://schemas.microsoft.com/office/powerpoint/2010/main" val="422096213"/>
              </p:ext>
            </p:extLst>
          </p:nvPr>
        </p:nvGraphicFramePr>
        <p:xfrm>
          <a:off x="541339" y="1274750"/>
          <a:ext cx="9960407" cy="2028000"/>
        </p:xfrm>
        <a:graphic>
          <a:graphicData uri="http://schemas.openxmlformats.org/drawingml/2006/table">
            <a:tbl>
              <a:tblPr>
                <a:tableStyleId>{5C22544A-7EE6-4342-B048-85BDC9FD1C3A}</a:tableStyleId>
              </a:tblPr>
              <a:tblGrid>
                <a:gridCol w="5682462">
                  <a:extLst>
                    <a:ext uri="{9D8B030D-6E8A-4147-A177-3AD203B41FA5}">
                      <a16:colId xmlns:a16="http://schemas.microsoft.com/office/drawing/2014/main" val="3448556821"/>
                    </a:ext>
                  </a:extLst>
                </a:gridCol>
                <a:gridCol w="1405934">
                  <a:extLst>
                    <a:ext uri="{9D8B030D-6E8A-4147-A177-3AD203B41FA5}">
                      <a16:colId xmlns:a16="http://schemas.microsoft.com/office/drawing/2014/main" val="1247024445"/>
                    </a:ext>
                  </a:extLst>
                </a:gridCol>
                <a:gridCol w="1405934">
                  <a:extLst>
                    <a:ext uri="{9D8B030D-6E8A-4147-A177-3AD203B41FA5}">
                      <a16:colId xmlns:a16="http://schemas.microsoft.com/office/drawing/2014/main" val="3163931737"/>
                    </a:ext>
                  </a:extLst>
                </a:gridCol>
                <a:gridCol w="1466077">
                  <a:extLst>
                    <a:ext uri="{9D8B030D-6E8A-4147-A177-3AD203B41FA5}">
                      <a16:colId xmlns:a16="http://schemas.microsoft.com/office/drawing/2014/main" val="3056894949"/>
                    </a:ext>
                  </a:extLst>
                </a:gridCol>
              </a:tblGrid>
              <a:tr h="98778">
                <a:tc>
                  <a:txBody>
                    <a:bodyPr/>
                    <a:lstStyle/>
                    <a:p>
                      <a:r>
                        <a:rPr lang="en-GB" sz="1200" b="1" i="1" dirty="0">
                          <a:solidFill>
                            <a:schemeClr val="tx2"/>
                          </a:solidFill>
                        </a:rPr>
                        <a:t>Financial results</a:t>
                      </a:r>
                    </a:p>
                  </a:txBody>
                  <a:tcPr marL="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1100" dirty="0">
                        <a:solidFill>
                          <a:schemeClr val="tx2"/>
                        </a:solidFill>
                      </a:endParaRPr>
                    </a:p>
                  </a:txBody>
                  <a:tcPr marL="0" marR="0" marT="36000" marB="36000">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a:solidFill>
                          <a:schemeClr val="tx2"/>
                        </a:solidFill>
                      </a:endParaRPr>
                    </a:p>
                  </a:txBody>
                  <a:tcPr marL="0" marR="0" marT="36000" marB="36000">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100" dirty="0">
                        <a:solidFill>
                          <a:schemeClr val="tx2"/>
                        </a:solidFill>
                      </a:endParaRPr>
                    </a:p>
                  </a:txBody>
                  <a:tcPr marL="0" marR="0" marT="36000" marB="36000">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562693"/>
                  </a:ext>
                </a:extLst>
              </a:tr>
              <a:tr h="0">
                <a:tc>
                  <a:txBody>
                    <a:bodyPr/>
                    <a:lstStyle/>
                    <a:p>
                      <a:endParaRPr lang="en-GB" sz="1100" dirty="0">
                        <a:solidFill>
                          <a:schemeClr val="tx2"/>
                        </a:solidFill>
                      </a:endParaRPr>
                    </a:p>
                  </a:txBody>
                  <a:tcPr marL="0" marR="0" marT="36000" marB="36000">
                    <a:lnL w="12700" cmpd="sng">
                      <a:noFill/>
                    </a:lnL>
                    <a:lnR w="12700" cmpd="sng">
                      <a:noFill/>
                    </a:lnR>
                    <a:lnT w="12700" cmpd="sng">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100" b="1" dirty="0">
                        <a:solidFill>
                          <a:schemeClr val="tx2"/>
                        </a:solidFill>
                      </a:endParaRPr>
                    </a:p>
                    <a:p>
                      <a:pPr algn="r"/>
                      <a:r>
                        <a:rPr lang="en-GB" sz="1100" b="1" dirty="0">
                          <a:solidFill>
                            <a:schemeClr val="tx2"/>
                          </a:solidFill>
                        </a:rPr>
                        <a:t>FY 19</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GB" sz="1100" b="1" dirty="0">
                          <a:solidFill>
                            <a:schemeClr val="tx2"/>
                          </a:solidFill>
                        </a:rPr>
                        <a:t>FY 18</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b="1" dirty="0">
                          <a:solidFill>
                            <a:schemeClr val="tx2"/>
                          </a:solidFill>
                        </a:rPr>
                        <a:t>Target</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018324"/>
                  </a:ext>
                </a:extLst>
              </a:tr>
              <a:tr h="0">
                <a:tc>
                  <a:txBody>
                    <a:bodyPr/>
                    <a:lstStyle/>
                    <a:p>
                      <a:r>
                        <a:rPr lang="en-GB" sz="1100" dirty="0">
                          <a:solidFill>
                            <a:schemeClr val="tx2"/>
                          </a:solidFill>
                        </a:rPr>
                        <a:t>Revenue</a:t>
                      </a:r>
                    </a:p>
                    <a:p>
                      <a:r>
                        <a:rPr lang="en-GB" sz="1100" i="1" dirty="0">
                          <a:solidFill>
                            <a:schemeClr val="tx2"/>
                          </a:solidFill>
                        </a:rPr>
                        <a:t>Core revenue</a:t>
                      </a:r>
                    </a:p>
                  </a:txBody>
                  <a:tcPr marL="0" marR="0" marT="36000" marB="36000" anchor="ctr">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b="1" dirty="0">
                          <a:solidFill>
                            <a:schemeClr val="tx2"/>
                          </a:solidFill>
                        </a:rPr>
                        <a:t>£119.1m</a:t>
                      </a:r>
                    </a:p>
                    <a:p>
                      <a:pPr algn="r"/>
                      <a:r>
                        <a:rPr lang="en-GB" sz="1100" b="1" i="1" dirty="0">
                          <a:solidFill>
                            <a:schemeClr val="tx2"/>
                          </a:solidFill>
                        </a:rPr>
                        <a:t>£116.3m</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GB" sz="1100" i="1" dirty="0">
                          <a:solidFill>
                            <a:schemeClr val="tx2"/>
                          </a:solidFill>
                        </a:rPr>
                        <a:t>£139.7m</a:t>
                      </a:r>
                    </a:p>
                    <a:p>
                      <a:pPr algn="r"/>
                      <a:r>
                        <a:rPr lang="en-GB" sz="1100" i="1" dirty="0">
                          <a:solidFill>
                            <a:schemeClr val="tx2"/>
                          </a:solidFill>
                        </a:rPr>
                        <a:t>£115.2m</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dirty="0">
                          <a:solidFill>
                            <a:schemeClr val="tx2"/>
                          </a:solidFill>
                        </a:rPr>
                        <a:t>Grow ahead of the market</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5480057"/>
                  </a:ext>
                </a:extLst>
              </a:tr>
              <a:tr h="0">
                <a:tc>
                  <a:txBody>
                    <a:bodyPr/>
                    <a:lstStyle/>
                    <a:p>
                      <a:r>
                        <a:rPr lang="en-GB" sz="1100" dirty="0">
                          <a:solidFill>
                            <a:schemeClr val="tx2"/>
                          </a:solidFill>
                        </a:rPr>
                        <a:t>Adjusted EBITDA</a:t>
                      </a:r>
                    </a:p>
                  </a:txBody>
                  <a:tcPr marL="0" marR="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b="1" dirty="0">
                          <a:solidFill>
                            <a:schemeClr val="tx2"/>
                          </a:solidFill>
                        </a:rPr>
                        <a:t>£1.0m</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GB" sz="1100" dirty="0">
                          <a:solidFill>
                            <a:schemeClr val="tx2"/>
                          </a:solidFill>
                        </a:rPr>
                        <a:t>(£5.8m)</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100" dirty="0">
                        <a:solidFill>
                          <a:schemeClr val="tx2"/>
                        </a:solidFill>
                      </a:endParaRP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348780"/>
                  </a:ext>
                </a:extLst>
              </a:tr>
              <a:tr h="0">
                <a:tc>
                  <a:txBody>
                    <a:bodyPr/>
                    <a:lstStyle/>
                    <a:p>
                      <a:r>
                        <a:rPr lang="en-GB" sz="1100" dirty="0">
                          <a:solidFill>
                            <a:schemeClr val="tx2"/>
                          </a:solidFill>
                        </a:rPr>
                        <a:t>Net debt</a:t>
                      </a:r>
                    </a:p>
                  </a:txBody>
                  <a:tcPr marL="0" marR="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b="1" dirty="0">
                          <a:solidFill>
                            <a:schemeClr val="tx2"/>
                          </a:solidFill>
                        </a:rPr>
                        <a:t>£27.1m</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GB" sz="1100" dirty="0">
                          <a:solidFill>
                            <a:schemeClr val="tx2"/>
                          </a:solidFill>
                        </a:rPr>
                        <a:t>£33.8m</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100" dirty="0">
                        <a:solidFill>
                          <a:schemeClr val="tx2"/>
                        </a:solidFill>
                      </a:endParaRP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055401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2"/>
                          </a:solidFill>
                        </a:rPr>
                        <a:t>EBITDA % Sales</a:t>
                      </a:r>
                    </a:p>
                  </a:txBody>
                  <a:tcPr marL="0" marR="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b="1" dirty="0">
                          <a:solidFill>
                            <a:schemeClr val="tx2"/>
                          </a:solidFill>
                        </a:rPr>
                        <a:t>0.9%</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GB" sz="1100" dirty="0">
                          <a:solidFill>
                            <a:schemeClr val="tx2"/>
                          </a:solidFill>
                        </a:rPr>
                        <a:t>-4.2%</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dirty="0">
                          <a:solidFill>
                            <a:schemeClr val="tx2"/>
                          </a:solidFill>
                        </a:rPr>
                        <a:t>&gt;10%</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9542087"/>
                  </a:ext>
                </a:extLst>
              </a:tr>
              <a:tr h="0">
                <a:tc>
                  <a:txBody>
                    <a:bodyPr/>
                    <a:lstStyle/>
                    <a:p>
                      <a:r>
                        <a:rPr lang="en-GB" sz="1100" dirty="0">
                          <a:solidFill>
                            <a:schemeClr val="tx2"/>
                          </a:solidFill>
                        </a:rPr>
                        <a:t>Net debt/EBITDA</a:t>
                      </a:r>
                    </a:p>
                  </a:txBody>
                  <a:tcPr marL="0" marR="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b="1" dirty="0">
                          <a:solidFill>
                            <a:schemeClr val="tx2"/>
                          </a:solidFill>
                        </a:rPr>
                        <a:t>27.1x</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lang="en-GB" sz="1100" dirty="0">
                          <a:solidFill>
                            <a:schemeClr val="tx2"/>
                          </a:solidFill>
                        </a:rPr>
                        <a:t>-5.8x</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100" dirty="0">
                          <a:solidFill>
                            <a:schemeClr val="tx2"/>
                          </a:solidFill>
                        </a:rPr>
                        <a:t>&lt;2x</a:t>
                      </a:r>
                    </a:p>
                  </a:txBody>
                  <a:tcPr marL="36000" marR="36000" marT="36000" marB="36000" anchor="b">
                    <a:lnL w="12700" cmpd="sng">
                      <a:noFill/>
                    </a:lnL>
                    <a:lnR w="12700" cmpd="sng">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7352776"/>
                  </a:ext>
                </a:extLst>
              </a:tr>
            </a:tbl>
          </a:graphicData>
        </a:graphic>
      </p:graphicFrame>
      <p:sp>
        <p:nvSpPr>
          <p:cNvPr id="14" name="TextBox 13">
            <a:extLst>
              <a:ext uri="{FF2B5EF4-FFF2-40B4-BE49-F238E27FC236}">
                <a16:creationId xmlns:a16="http://schemas.microsoft.com/office/drawing/2014/main" id="{83627B23-0D1C-4FCE-9896-52CD18AF74A6}"/>
              </a:ext>
            </a:extLst>
          </p:cNvPr>
          <p:cNvSpPr txBox="1"/>
          <p:nvPr/>
        </p:nvSpPr>
        <p:spPr>
          <a:xfrm>
            <a:off x="541336" y="3463705"/>
            <a:ext cx="3022133" cy="207982"/>
          </a:xfrm>
          <a:prstGeom prst="rect">
            <a:avLst/>
          </a:prstGeom>
          <a:noFill/>
        </p:spPr>
        <p:txBody>
          <a:bodyPr wrap="square" lIns="0" tIns="0" rIns="0" bIns="0" rtlCol="0" anchor="b">
            <a:noAutofit/>
          </a:bodyPr>
          <a:lstStyle/>
          <a:p>
            <a:r>
              <a:rPr lang="en-GB" sz="1200" b="1" i="1" dirty="0">
                <a:solidFill>
                  <a:schemeClr val="tx2"/>
                </a:solidFill>
              </a:rPr>
              <a:t>Credit facility</a:t>
            </a:r>
          </a:p>
        </p:txBody>
      </p:sp>
      <p:graphicFrame>
        <p:nvGraphicFramePr>
          <p:cNvPr id="15" name="Chart 14">
            <a:extLst>
              <a:ext uri="{FF2B5EF4-FFF2-40B4-BE49-F238E27FC236}">
                <a16:creationId xmlns:a16="http://schemas.microsoft.com/office/drawing/2014/main" id="{32697403-633B-4309-A570-2A98E11B72D1}"/>
              </a:ext>
            </a:extLst>
          </p:cNvPr>
          <p:cNvGraphicFramePr/>
          <p:nvPr>
            <p:extLst>
              <p:ext uri="{D42A27DB-BD31-4B8C-83A1-F6EECF244321}">
                <p14:modId xmlns:p14="http://schemas.microsoft.com/office/powerpoint/2010/main" val="2513882774"/>
              </p:ext>
            </p:extLst>
          </p:nvPr>
        </p:nvGraphicFramePr>
        <p:xfrm>
          <a:off x="541336" y="3804223"/>
          <a:ext cx="3201987" cy="1737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930513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3D6CE-B206-4B48-A3E1-D457942B9788}"/>
              </a:ext>
            </a:extLst>
          </p:cNvPr>
          <p:cNvSpPr>
            <a:spLocks noGrp="1"/>
          </p:cNvSpPr>
          <p:nvPr>
            <p:ph type="title"/>
          </p:nvPr>
        </p:nvSpPr>
        <p:spPr>
          <a:xfrm>
            <a:off x="541339" y="387599"/>
            <a:ext cx="6760414" cy="288000"/>
          </a:xfrm>
        </p:spPr>
        <p:txBody>
          <a:bodyPr/>
          <a:lstStyle/>
          <a:p>
            <a:r>
              <a:rPr lang="en-GB" dirty="0">
                <a:latin typeface="Arial" panose="020B0604020202020204" pitchFamily="34" charset="0"/>
                <a:cs typeface="Arial" panose="020B0604020202020204" pitchFamily="34" charset="0"/>
              </a:rPr>
              <a:t>People Make the </a:t>
            </a:r>
            <a:r>
              <a:rPr lang="en-GB" dirty="0">
                <a:solidFill>
                  <a:schemeClr val="accent1"/>
                </a:solidFill>
                <a:latin typeface="Arial" panose="020B0604020202020204" pitchFamily="34" charset="0"/>
                <a:cs typeface="Arial" panose="020B0604020202020204" pitchFamily="34" charset="0"/>
              </a:rPr>
              <a:t>Difference</a:t>
            </a:r>
          </a:p>
        </p:txBody>
      </p:sp>
      <p:sp>
        <p:nvSpPr>
          <p:cNvPr id="5" name="Slide Number Placeholder 4">
            <a:extLst>
              <a:ext uri="{FF2B5EF4-FFF2-40B4-BE49-F238E27FC236}">
                <a16:creationId xmlns:a16="http://schemas.microsoft.com/office/drawing/2014/main" id="{708DC60E-83B2-436A-81B6-861B40F34F18}"/>
              </a:ext>
            </a:extLst>
          </p:cNvPr>
          <p:cNvSpPr>
            <a:spLocks noGrp="1"/>
          </p:cNvSpPr>
          <p:nvPr>
            <p:ph type="sldNum" sz="quarter" idx="12"/>
          </p:nvPr>
        </p:nvSpPr>
        <p:spPr>
          <a:xfrm>
            <a:off x="541338" y="6210000"/>
            <a:ext cx="4716000" cy="108000"/>
          </a:xfrm>
        </p:spPr>
        <p:txBody>
          <a:bodyPr/>
          <a:lstStyle/>
          <a:p>
            <a:fld id="{A21E7B76-01F8-4D94-9B3A-A3F35BC5DEE6}" type="slidenum">
              <a:rPr lang="en-GB" smtClean="0"/>
              <a:t>8</a:t>
            </a:fld>
            <a:endParaRPr lang="en-GB" dirty="0"/>
          </a:p>
        </p:txBody>
      </p:sp>
      <p:sp>
        <p:nvSpPr>
          <p:cNvPr id="7" name="Text Placeholder 6">
            <a:extLst>
              <a:ext uri="{FF2B5EF4-FFF2-40B4-BE49-F238E27FC236}">
                <a16:creationId xmlns:a16="http://schemas.microsoft.com/office/drawing/2014/main" id="{85560B03-76F8-4CF4-9D95-07BC94CF48D8}"/>
              </a:ext>
            </a:extLst>
          </p:cNvPr>
          <p:cNvSpPr>
            <a:spLocks noGrp="1"/>
          </p:cNvSpPr>
          <p:nvPr>
            <p:ph type="body" sz="quarter" idx="13"/>
          </p:nvPr>
        </p:nvSpPr>
        <p:spPr>
          <a:xfrm>
            <a:off x="6096001" y="398759"/>
            <a:ext cx="5437188" cy="860781"/>
          </a:xfrm>
        </p:spPr>
        <p:txBody>
          <a:bodyPr/>
          <a:lstStyle/>
          <a:p>
            <a:r>
              <a:rPr lang="en-GB" dirty="0">
                <a:solidFill>
                  <a:schemeClr val="accent1"/>
                </a:solidFill>
                <a:latin typeface="Arial" panose="020B0604020202020204" pitchFamily="34" charset="0"/>
                <a:cs typeface="Arial" panose="020B0604020202020204" pitchFamily="34" charset="0"/>
              </a:rPr>
              <a:t>“Industry leading team now in place”</a:t>
            </a:r>
          </a:p>
        </p:txBody>
      </p:sp>
      <p:sp>
        <p:nvSpPr>
          <p:cNvPr id="21" name="TextBox 20">
            <a:extLst>
              <a:ext uri="{FF2B5EF4-FFF2-40B4-BE49-F238E27FC236}">
                <a16:creationId xmlns:a16="http://schemas.microsoft.com/office/drawing/2014/main" id="{FE5F8038-E512-447B-B069-DA240E96B7E8}"/>
              </a:ext>
            </a:extLst>
          </p:cNvPr>
          <p:cNvSpPr txBox="1"/>
          <p:nvPr/>
        </p:nvSpPr>
        <p:spPr>
          <a:xfrm>
            <a:off x="782064" y="2826326"/>
            <a:ext cx="2058050" cy="1184566"/>
          </a:xfrm>
          <a:prstGeom prst="rect">
            <a:avLst/>
          </a:prstGeom>
          <a:noFill/>
        </p:spPr>
        <p:txBody>
          <a:bodyPr wrap="none" lIns="0" tIns="0" rIns="0" bIns="0" rtlCol="0">
            <a:noAutofit/>
          </a:bodyPr>
          <a:lstStyle/>
          <a:p>
            <a:pPr algn="l"/>
            <a:r>
              <a:rPr lang="en-GB" sz="800" i="1" dirty="0"/>
              <a:t>“I help Accrol turn our vision into reality in </a:t>
            </a:r>
          </a:p>
          <a:p>
            <a:pPr algn="l"/>
            <a:r>
              <a:rPr lang="en-GB" sz="800" i="1" dirty="0"/>
              <a:t>terms of our people, our equipment and our </a:t>
            </a:r>
          </a:p>
          <a:p>
            <a:pPr algn="l"/>
            <a:r>
              <a:rPr lang="en-GB" sz="800" i="1" dirty="0"/>
              <a:t>product offering.”</a:t>
            </a:r>
          </a:p>
          <a:p>
            <a:pPr algn="l"/>
            <a:endParaRPr lang="en-GB" sz="800" i="1" dirty="0"/>
          </a:p>
          <a:p>
            <a:pPr algn="l"/>
            <a:endParaRPr lang="en-GB" sz="800" i="1" dirty="0"/>
          </a:p>
          <a:p>
            <a:pPr algn="l"/>
            <a:r>
              <a:rPr lang="en-GB" sz="1000" b="1" dirty="0">
                <a:solidFill>
                  <a:schemeClr val="accent1"/>
                </a:solidFill>
              </a:rPr>
              <a:t>Mark Dewhurst</a:t>
            </a:r>
          </a:p>
          <a:p>
            <a:pPr algn="l"/>
            <a:r>
              <a:rPr lang="en-GB" sz="1000" i="1" dirty="0"/>
              <a:t>Chief Operating Officer</a:t>
            </a:r>
          </a:p>
          <a:p>
            <a:pPr algn="l"/>
            <a:endParaRPr lang="en-GB" sz="800" b="1" i="1" dirty="0"/>
          </a:p>
          <a:p>
            <a:pPr algn="l"/>
            <a:r>
              <a:rPr lang="en-GB" sz="800" b="1" dirty="0"/>
              <a:t>Previous Experience</a:t>
            </a:r>
          </a:p>
          <a:p>
            <a:pPr>
              <a:buClr>
                <a:schemeClr val="accent1"/>
              </a:buClr>
              <a:tabLst>
                <a:tab pos="0" algn="l"/>
              </a:tabLst>
            </a:pPr>
            <a:r>
              <a:rPr lang="en-GB" sz="800" dirty="0">
                <a:latin typeface="Arial" panose="020B0604020202020204" pitchFamily="34" charset="0"/>
                <a:cs typeface="Arial" panose="020B0604020202020204" pitchFamily="34" charset="0"/>
              </a:rPr>
              <a:t>Ten years at DS Smith as UK</a:t>
            </a:r>
          </a:p>
          <a:p>
            <a:pPr>
              <a:buClr>
                <a:schemeClr val="accent1"/>
              </a:buClr>
              <a:tabLst>
                <a:tab pos="0" algn="l"/>
              </a:tabLst>
            </a:pPr>
            <a:r>
              <a:rPr lang="en-GB" sz="800" dirty="0">
                <a:latin typeface="Arial" panose="020B0604020202020204" pitchFamily="34" charset="0"/>
                <a:cs typeface="Arial" panose="020B0604020202020204" pitchFamily="34" charset="0"/>
              </a:rPr>
              <a:t>&amp; Northern Europe Operations Director.</a:t>
            </a:r>
          </a:p>
          <a:p>
            <a:pPr>
              <a:buClr>
                <a:schemeClr val="accent1"/>
              </a:buClr>
              <a:tabLst>
                <a:tab pos="0" algn="l"/>
              </a:tabLst>
            </a:pPr>
            <a:r>
              <a:rPr lang="en-GB" sz="800" dirty="0">
                <a:latin typeface="Arial" panose="020B0604020202020204" pitchFamily="34" charset="0"/>
                <a:cs typeface="Arial" panose="020B0604020202020204" pitchFamily="34" charset="0"/>
              </a:rPr>
              <a:t>Ten years with Crown Packaging in senior</a:t>
            </a:r>
          </a:p>
          <a:p>
            <a:pPr>
              <a:buClr>
                <a:schemeClr val="accent1"/>
              </a:buClr>
              <a:tabLst>
                <a:tab pos="0" algn="l"/>
              </a:tabLst>
            </a:pPr>
            <a:r>
              <a:rPr lang="en-GB" sz="800" dirty="0">
                <a:latin typeface="Arial" panose="020B0604020202020204" pitchFamily="34" charset="0"/>
                <a:cs typeface="Arial" panose="020B0604020202020204" pitchFamily="34" charset="0"/>
              </a:rPr>
              <a:t>Operational &amp; Commercial roles.</a:t>
            </a:r>
          </a:p>
          <a:p>
            <a:pPr>
              <a:buClr>
                <a:schemeClr val="accent1"/>
              </a:buClr>
              <a:tabLst>
                <a:tab pos="0" algn="l"/>
              </a:tabLst>
            </a:pPr>
            <a:endParaRPr lang="en-GB" sz="200" dirty="0">
              <a:latin typeface="Arial" panose="020B0604020202020204" pitchFamily="34" charset="0"/>
              <a:cs typeface="Arial" panose="020B0604020202020204" pitchFamily="34" charset="0"/>
            </a:endParaRPr>
          </a:p>
          <a:p>
            <a:pPr>
              <a:buClr>
                <a:schemeClr val="accent1"/>
              </a:buClr>
              <a:tabLst>
                <a:tab pos="0" algn="l"/>
              </a:tabLst>
            </a:pPr>
            <a:r>
              <a:rPr lang="en-GB" sz="800" dirty="0">
                <a:latin typeface="Arial" panose="020B0604020202020204" pitchFamily="34" charset="0"/>
                <a:cs typeface="Arial" panose="020B0604020202020204" pitchFamily="34" charset="0"/>
              </a:rPr>
              <a:t>Extensive operational leadership driving</a:t>
            </a:r>
          </a:p>
          <a:p>
            <a:pPr>
              <a:buClr>
                <a:schemeClr val="accent1"/>
              </a:buClr>
              <a:tabLst>
                <a:tab pos="0" algn="l"/>
              </a:tabLst>
            </a:pPr>
            <a:r>
              <a:rPr lang="en-GB" sz="800" dirty="0">
                <a:latin typeface="Arial" panose="020B0604020202020204" pitchFamily="34" charset="0"/>
                <a:cs typeface="Arial" panose="020B0604020202020204" pitchFamily="34" charset="0"/>
              </a:rPr>
              <a:t>manufacturing excellence across multiple</a:t>
            </a:r>
          </a:p>
          <a:p>
            <a:pPr>
              <a:buClr>
                <a:schemeClr val="accent1"/>
              </a:buClr>
              <a:tabLst>
                <a:tab pos="0" algn="l"/>
              </a:tabLst>
            </a:pPr>
            <a:r>
              <a:rPr lang="en-GB" sz="800" dirty="0">
                <a:latin typeface="Arial" panose="020B0604020202020204" pitchFamily="34" charset="0"/>
                <a:cs typeface="Arial" panose="020B0604020202020204" pitchFamily="34" charset="0"/>
              </a:rPr>
              <a:t>businesses.</a:t>
            </a:r>
          </a:p>
          <a:p>
            <a:pPr>
              <a:buClr>
                <a:schemeClr val="accent1"/>
              </a:buClr>
              <a:tabLst>
                <a:tab pos="0" algn="l"/>
              </a:tabLst>
            </a:pPr>
            <a:endParaRPr lang="en-GB" sz="200" dirty="0">
              <a:latin typeface="Arial" panose="020B0604020202020204" pitchFamily="34" charset="0"/>
              <a:cs typeface="Arial" panose="020B0604020202020204" pitchFamily="34" charset="0"/>
            </a:endParaRPr>
          </a:p>
          <a:p>
            <a:pPr>
              <a:buClr>
                <a:schemeClr val="accent1"/>
              </a:buClr>
              <a:tabLst>
                <a:tab pos="0" algn="l"/>
              </a:tabLst>
            </a:pPr>
            <a:r>
              <a:rPr lang="en-GB" sz="800" dirty="0">
                <a:latin typeface="Arial" panose="020B0604020202020204" pitchFamily="34" charset="0"/>
                <a:cs typeface="Arial" panose="020B0604020202020204" pitchFamily="34" charset="0"/>
              </a:rPr>
              <a:t>An inspirational leader of people and </a:t>
            </a:r>
          </a:p>
          <a:p>
            <a:pPr>
              <a:buClr>
                <a:schemeClr val="accent1"/>
              </a:buClr>
              <a:tabLst>
                <a:tab pos="0" algn="l"/>
              </a:tabLst>
            </a:pPr>
            <a:r>
              <a:rPr lang="en-GB" sz="800" dirty="0">
                <a:latin typeface="Arial" panose="020B0604020202020204" pitchFamily="34" charset="0"/>
                <a:cs typeface="Arial" panose="020B0604020202020204" pitchFamily="34" charset="0"/>
              </a:rPr>
              <a:t>businesses, who understand the </a:t>
            </a:r>
          </a:p>
          <a:p>
            <a:pPr>
              <a:buClr>
                <a:schemeClr val="accent1"/>
              </a:buClr>
              <a:tabLst>
                <a:tab pos="0" algn="l"/>
              </a:tabLst>
            </a:pPr>
            <a:r>
              <a:rPr lang="en-GB" sz="800" dirty="0">
                <a:latin typeface="Arial" panose="020B0604020202020204" pitchFamily="34" charset="0"/>
                <a:cs typeface="Arial" panose="020B0604020202020204" pitchFamily="34" charset="0"/>
              </a:rPr>
              <a:t>complexity of driving strategy throughout </a:t>
            </a:r>
          </a:p>
          <a:p>
            <a:pPr>
              <a:buClr>
                <a:schemeClr val="accent1"/>
              </a:buClr>
              <a:tabLst>
                <a:tab pos="0" algn="l"/>
              </a:tabLst>
            </a:pPr>
            <a:r>
              <a:rPr lang="en-GB" sz="800" dirty="0">
                <a:latin typeface="Arial" panose="020B0604020202020204" pitchFamily="34" charset="0"/>
                <a:cs typeface="Arial" panose="020B0604020202020204" pitchFamily="34" charset="0"/>
              </a:rPr>
              <a:t>organisations at every level.</a:t>
            </a:r>
          </a:p>
          <a:p>
            <a:pPr>
              <a:buClr>
                <a:schemeClr val="accent1"/>
              </a:buClr>
              <a:tabLst>
                <a:tab pos="0" algn="l"/>
              </a:tabLst>
            </a:pPr>
            <a:endParaRPr lang="en-GB" sz="200" dirty="0">
              <a:latin typeface="Arial" panose="020B0604020202020204" pitchFamily="34" charset="0"/>
              <a:cs typeface="Arial" panose="020B0604020202020204" pitchFamily="34" charset="0"/>
            </a:endParaRPr>
          </a:p>
          <a:p>
            <a:pPr>
              <a:buClr>
                <a:schemeClr val="accent1"/>
              </a:buClr>
              <a:tabLst>
                <a:tab pos="0" algn="l"/>
              </a:tabLst>
            </a:pPr>
            <a:r>
              <a:rPr lang="en-GB" sz="800" dirty="0">
                <a:latin typeface="Arial" panose="020B0604020202020204" pitchFamily="34" charset="0"/>
                <a:cs typeface="Arial" panose="020B0604020202020204" pitchFamily="34" charset="0"/>
              </a:rPr>
              <a:t>A hands on leader who has delivered </a:t>
            </a:r>
          </a:p>
          <a:p>
            <a:pPr>
              <a:buClr>
                <a:schemeClr val="accent1"/>
              </a:buClr>
              <a:tabLst>
                <a:tab pos="0" algn="l"/>
              </a:tabLst>
            </a:pPr>
            <a:r>
              <a:rPr lang="en-GB" sz="800" dirty="0">
                <a:latin typeface="Arial" panose="020B0604020202020204" pitchFamily="34" charset="0"/>
                <a:cs typeface="Arial" panose="020B0604020202020204" pitchFamily="34" charset="0"/>
              </a:rPr>
              <a:t>significant EBITDA improvements over </a:t>
            </a:r>
          </a:p>
          <a:p>
            <a:pPr>
              <a:buClr>
                <a:schemeClr val="accent1"/>
              </a:buClr>
              <a:tabLst>
                <a:tab pos="0" algn="l"/>
              </a:tabLst>
            </a:pPr>
            <a:r>
              <a:rPr lang="en-GB" sz="800" dirty="0">
                <a:latin typeface="Arial" panose="020B0604020202020204" pitchFamily="34" charset="0"/>
                <a:cs typeface="Arial" panose="020B0604020202020204" pitchFamily="34" charset="0"/>
              </a:rPr>
              <a:t>the last six years.</a:t>
            </a:r>
            <a:endParaRPr lang="en-GB" sz="800" i="1" dirty="0">
              <a:latin typeface="Arial" panose="020B0604020202020204" pitchFamily="34" charset="0"/>
              <a:cs typeface="Arial" panose="020B0604020202020204" pitchFamily="34" charset="0"/>
            </a:endParaRPr>
          </a:p>
          <a:p>
            <a:pPr algn="l"/>
            <a:endParaRPr lang="en-GB" sz="800" b="1" dirty="0"/>
          </a:p>
          <a:p>
            <a:pPr algn="l"/>
            <a:endParaRPr lang="en-GB" sz="800" b="1" dirty="0"/>
          </a:p>
          <a:p>
            <a:pPr algn="l"/>
            <a:endParaRPr lang="en-GB" sz="800" b="1" dirty="0"/>
          </a:p>
          <a:p>
            <a:pPr algn="l"/>
            <a:endParaRPr lang="en-GB" sz="800" b="1" dirty="0"/>
          </a:p>
          <a:p>
            <a:pPr algn="l"/>
            <a:endParaRPr lang="en-GB" sz="800" i="1" dirty="0"/>
          </a:p>
          <a:p>
            <a:pPr algn="l"/>
            <a:endParaRPr lang="en-GB" sz="800" i="1" dirty="0"/>
          </a:p>
          <a:p>
            <a:pPr algn="l"/>
            <a:endParaRPr lang="en-GB" sz="800" i="1" dirty="0"/>
          </a:p>
          <a:p>
            <a:pPr algn="l"/>
            <a:endParaRPr lang="en-GB" sz="800" i="1" dirty="0"/>
          </a:p>
          <a:p>
            <a:pPr algn="l"/>
            <a:endParaRPr lang="en-GB" sz="800" i="1" dirty="0"/>
          </a:p>
        </p:txBody>
      </p:sp>
      <p:sp>
        <p:nvSpPr>
          <p:cNvPr id="11" name="TextBox 10">
            <a:extLst>
              <a:ext uri="{FF2B5EF4-FFF2-40B4-BE49-F238E27FC236}">
                <a16:creationId xmlns:a16="http://schemas.microsoft.com/office/drawing/2014/main" id="{706860A4-2357-4A14-8E71-F8AF0E9E0712}"/>
              </a:ext>
            </a:extLst>
          </p:cNvPr>
          <p:cNvSpPr txBox="1"/>
          <p:nvPr/>
        </p:nvSpPr>
        <p:spPr>
          <a:xfrm>
            <a:off x="3448622" y="2826326"/>
            <a:ext cx="2044644" cy="1129145"/>
          </a:xfrm>
          <a:prstGeom prst="rect">
            <a:avLst/>
          </a:prstGeom>
          <a:noFill/>
        </p:spPr>
        <p:txBody>
          <a:bodyPr wrap="none" lIns="0" tIns="0" rIns="0" bIns="0" rtlCol="0">
            <a:noAutofit/>
          </a:bodyPr>
          <a:lstStyle/>
          <a:p>
            <a:r>
              <a:rPr lang="en-GB" sz="800" i="1" dirty="0">
                <a:solidFill>
                  <a:schemeClr val="tx2"/>
                </a:solidFill>
              </a:rPr>
              <a:t>“I </a:t>
            </a:r>
            <a:r>
              <a:rPr lang="en-GB" sz="800" i="1" dirty="0"/>
              <a:t>am passionate about maximising the </a:t>
            </a:r>
          </a:p>
          <a:p>
            <a:r>
              <a:rPr lang="en-GB" sz="800" i="1" dirty="0"/>
              <a:t>potential of our people to deliver profitable </a:t>
            </a:r>
          </a:p>
          <a:p>
            <a:r>
              <a:rPr lang="en-GB" sz="800" i="1" dirty="0"/>
              <a:t>growth through setting aspiration targets in </a:t>
            </a:r>
          </a:p>
          <a:p>
            <a:r>
              <a:rPr lang="en-GB" sz="800" i="1" dirty="0"/>
              <a:t>both operational and commercial</a:t>
            </a:r>
          </a:p>
          <a:p>
            <a:endParaRPr lang="en-GB" sz="800" i="1" dirty="0">
              <a:solidFill>
                <a:schemeClr val="tx2"/>
              </a:solidFill>
            </a:endParaRPr>
          </a:p>
          <a:p>
            <a:pPr algn="l"/>
            <a:r>
              <a:rPr lang="en-GB" sz="1000" b="1" dirty="0">
                <a:solidFill>
                  <a:schemeClr val="accent1"/>
                </a:solidFill>
              </a:rPr>
              <a:t>Graham Cox</a:t>
            </a:r>
          </a:p>
          <a:p>
            <a:pPr algn="l"/>
            <a:r>
              <a:rPr lang="en-GB" sz="1000" i="1" dirty="0"/>
              <a:t>Commercial Director</a:t>
            </a:r>
          </a:p>
          <a:p>
            <a:pPr algn="l"/>
            <a:endParaRPr lang="en-GB" sz="800" b="1" i="1" dirty="0">
              <a:solidFill>
                <a:schemeClr val="tx2"/>
              </a:solidFill>
            </a:endParaRPr>
          </a:p>
          <a:p>
            <a:pPr algn="l"/>
            <a:r>
              <a:rPr lang="en-GB" sz="800" b="1" dirty="0"/>
              <a:t>Previous Experience</a:t>
            </a:r>
          </a:p>
          <a:p>
            <a:r>
              <a:rPr lang="en-GB" sz="800" dirty="0"/>
              <a:t>24 years at DS Smith PLC covering sales,</a:t>
            </a:r>
          </a:p>
          <a:p>
            <a:r>
              <a:rPr lang="en-GB" sz="800" dirty="0"/>
              <a:t>commercial and operations. Last two years</a:t>
            </a:r>
          </a:p>
          <a:p>
            <a:r>
              <a:rPr lang="en-GB" sz="800" dirty="0"/>
              <a:t>as Managing Director, North America</a:t>
            </a:r>
          </a:p>
          <a:p>
            <a:r>
              <a:rPr lang="en-GB" sz="800" dirty="0"/>
              <a:t>Packaging Division.</a:t>
            </a:r>
          </a:p>
          <a:p>
            <a:endParaRPr lang="en-GB" sz="200" dirty="0"/>
          </a:p>
          <a:p>
            <a:r>
              <a:rPr lang="en-GB" sz="800" dirty="0"/>
              <a:t>Previous three years as Sector Director</a:t>
            </a:r>
          </a:p>
          <a:p>
            <a:r>
              <a:rPr lang="en-GB" sz="800" dirty="0"/>
              <a:t>UK Packaging.</a:t>
            </a:r>
          </a:p>
          <a:p>
            <a:endParaRPr lang="en-GB" sz="200" dirty="0"/>
          </a:p>
          <a:p>
            <a:r>
              <a:rPr lang="en-GB" sz="800" dirty="0"/>
              <a:t>Extensive experience in delivering industry</a:t>
            </a:r>
          </a:p>
          <a:p>
            <a:r>
              <a:rPr lang="en-GB" sz="800" dirty="0"/>
              <a:t>leading levels of return, personally leading</a:t>
            </a:r>
          </a:p>
          <a:p>
            <a:r>
              <a:rPr lang="en-GB" sz="800" dirty="0"/>
              <a:t>commercial improvement programmes</a:t>
            </a:r>
          </a:p>
          <a:p>
            <a:r>
              <a:rPr lang="en-GB" sz="800" dirty="0"/>
              <a:t>delivering significant margin improvements.</a:t>
            </a:r>
          </a:p>
          <a:p>
            <a:endParaRPr lang="en-GB" sz="200" dirty="0"/>
          </a:p>
          <a:p>
            <a:r>
              <a:rPr lang="en-GB" sz="800" dirty="0"/>
              <a:t>Delivered industry leading EBITDA</a:t>
            </a:r>
          </a:p>
          <a:p>
            <a:r>
              <a:rPr lang="en-GB" sz="800" dirty="0"/>
              <a:t>improvements over the last six years.</a:t>
            </a:r>
            <a:endParaRPr lang="en-GB" sz="800" b="1" dirty="0"/>
          </a:p>
          <a:p>
            <a:pPr algn="l"/>
            <a:endParaRPr lang="en-GB" sz="800" b="1" dirty="0">
              <a:solidFill>
                <a:schemeClr val="tx2"/>
              </a:solidFill>
            </a:endParaRPr>
          </a:p>
          <a:p>
            <a:pPr algn="l"/>
            <a:endParaRPr lang="en-GB" sz="800" b="1" dirty="0">
              <a:solidFill>
                <a:schemeClr val="tx2"/>
              </a:solidFill>
            </a:endParaRPr>
          </a:p>
          <a:p>
            <a:pPr algn="l"/>
            <a:endParaRPr lang="en-GB" sz="800" b="1" dirty="0">
              <a:solidFill>
                <a:schemeClr val="tx2"/>
              </a:solidFill>
            </a:endParaRPr>
          </a:p>
          <a:p>
            <a:pPr algn="l"/>
            <a:endParaRPr lang="en-GB" sz="800" i="1" dirty="0">
              <a:solidFill>
                <a:schemeClr val="tx2"/>
              </a:solidFill>
            </a:endParaRPr>
          </a:p>
          <a:p>
            <a:pPr algn="l"/>
            <a:endParaRPr lang="en-GB" sz="800" i="1" dirty="0">
              <a:solidFill>
                <a:schemeClr val="tx2"/>
              </a:solidFill>
            </a:endParaRPr>
          </a:p>
          <a:p>
            <a:pPr algn="l"/>
            <a:endParaRPr lang="en-GB" sz="800" i="1" dirty="0">
              <a:solidFill>
                <a:schemeClr val="tx2"/>
              </a:solidFill>
            </a:endParaRPr>
          </a:p>
          <a:p>
            <a:pPr algn="l"/>
            <a:endParaRPr lang="en-GB" sz="800" i="1" dirty="0">
              <a:solidFill>
                <a:schemeClr val="tx2"/>
              </a:solidFill>
            </a:endParaRPr>
          </a:p>
          <a:p>
            <a:pPr algn="l"/>
            <a:endParaRPr lang="en-GB" sz="800" i="1" dirty="0">
              <a:solidFill>
                <a:schemeClr val="tx2"/>
              </a:solidFill>
            </a:endParaRPr>
          </a:p>
        </p:txBody>
      </p:sp>
      <p:sp>
        <p:nvSpPr>
          <p:cNvPr id="12" name="TextBox 11">
            <a:extLst>
              <a:ext uri="{FF2B5EF4-FFF2-40B4-BE49-F238E27FC236}">
                <a16:creationId xmlns:a16="http://schemas.microsoft.com/office/drawing/2014/main" id="{D76EABD5-386C-4E2C-9815-D80DD03EFCA0}"/>
              </a:ext>
            </a:extLst>
          </p:cNvPr>
          <p:cNvSpPr txBox="1"/>
          <p:nvPr/>
        </p:nvSpPr>
        <p:spPr>
          <a:xfrm>
            <a:off x="6076056" y="2826326"/>
            <a:ext cx="2044644" cy="1129145"/>
          </a:xfrm>
          <a:prstGeom prst="rect">
            <a:avLst/>
          </a:prstGeom>
          <a:noFill/>
        </p:spPr>
        <p:txBody>
          <a:bodyPr wrap="none" lIns="0" tIns="0" rIns="0" bIns="0" rtlCol="0">
            <a:noAutofit/>
          </a:bodyPr>
          <a:lstStyle/>
          <a:p>
            <a:r>
              <a:rPr lang="en-GB" sz="800" i="1" dirty="0"/>
              <a:t>“Engagement across the workforce has </a:t>
            </a:r>
          </a:p>
          <a:p>
            <a:r>
              <a:rPr lang="en-GB" sz="800" i="1" dirty="0"/>
              <a:t>significantly improved following the completion </a:t>
            </a:r>
          </a:p>
          <a:p>
            <a:r>
              <a:rPr lang="en-GB" sz="800" i="1" dirty="0"/>
              <a:t>of the turnaround – and the teams throughout </a:t>
            </a:r>
          </a:p>
          <a:p>
            <a:r>
              <a:rPr lang="en-GB" sz="800" i="1" dirty="0"/>
              <a:t>our organisation remain key”</a:t>
            </a:r>
          </a:p>
          <a:p>
            <a:endParaRPr lang="en-GB" sz="800" i="1" dirty="0"/>
          </a:p>
          <a:p>
            <a:pPr algn="l"/>
            <a:r>
              <a:rPr lang="en-GB" sz="1000" b="1" dirty="0">
                <a:solidFill>
                  <a:schemeClr val="accent1"/>
                </a:solidFill>
              </a:rPr>
              <a:t>Kathryn Robinson</a:t>
            </a:r>
          </a:p>
          <a:p>
            <a:pPr algn="l"/>
            <a:r>
              <a:rPr lang="en-GB" sz="1000" i="1" dirty="0"/>
              <a:t>HR Director</a:t>
            </a:r>
          </a:p>
          <a:p>
            <a:pPr algn="l"/>
            <a:endParaRPr lang="en-GB" sz="800" b="1" i="1" dirty="0"/>
          </a:p>
          <a:p>
            <a:pPr algn="l"/>
            <a:r>
              <a:rPr lang="en-GB" sz="800" b="1" dirty="0"/>
              <a:t>Previous Experience</a:t>
            </a:r>
          </a:p>
          <a:p>
            <a:r>
              <a:rPr lang="en-GB" sz="800" dirty="0"/>
              <a:t>11 years spent in private label manufacturing</a:t>
            </a:r>
          </a:p>
          <a:p>
            <a:r>
              <a:rPr lang="en-GB" sz="800" dirty="0"/>
              <a:t>supplying the UK Grocery Sector.</a:t>
            </a:r>
          </a:p>
          <a:p>
            <a:endParaRPr lang="en-GB" sz="200" dirty="0"/>
          </a:p>
          <a:p>
            <a:r>
              <a:rPr lang="en-GB" sz="800" dirty="0"/>
              <a:t>9 years BBF Ltd</a:t>
            </a:r>
          </a:p>
          <a:p>
            <a:r>
              <a:rPr lang="en-GB" sz="800" dirty="0"/>
              <a:t>(previously </a:t>
            </a:r>
            <a:r>
              <a:rPr lang="en-GB" sz="800" dirty="0" err="1"/>
              <a:t>McCambridge</a:t>
            </a:r>
            <a:r>
              <a:rPr lang="en-GB" sz="800" dirty="0"/>
              <a:t> Group)</a:t>
            </a:r>
          </a:p>
          <a:p>
            <a:r>
              <a:rPr lang="en-GB" sz="800" dirty="0"/>
              <a:t>4 &amp; 2 years at Sodexo Healthcare and</a:t>
            </a:r>
          </a:p>
          <a:p>
            <a:r>
              <a:rPr lang="en-GB" sz="800" dirty="0"/>
              <a:t>Alfred McAlpine respectively.</a:t>
            </a:r>
          </a:p>
          <a:p>
            <a:endParaRPr lang="en-GB" sz="200" dirty="0"/>
          </a:p>
          <a:p>
            <a:r>
              <a:rPr lang="en-GB" sz="800" dirty="0"/>
              <a:t>A dynamic individual with a clear understanding</a:t>
            </a:r>
          </a:p>
          <a:p>
            <a:r>
              <a:rPr lang="en-GB" sz="800" dirty="0"/>
              <a:t>of how people at all levels with in an </a:t>
            </a:r>
          </a:p>
          <a:p>
            <a:r>
              <a:rPr lang="en-GB" sz="800" dirty="0"/>
              <a:t>organisation make a difference to the </a:t>
            </a:r>
          </a:p>
          <a:p>
            <a:r>
              <a:rPr lang="en-GB" sz="800" dirty="0"/>
              <a:t>success of the wider business.</a:t>
            </a:r>
          </a:p>
          <a:p>
            <a:pPr algn="l"/>
            <a:endParaRPr lang="en-GB" sz="800" b="1" dirty="0"/>
          </a:p>
          <a:p>
            <a:pPr algn="l"/>
            <a:endParaRPr lang="en-GB" sz="800" b="1" dirty="0"/>
          </a:p>
          <a:p>
            <a:pPr algn="l"/>
            <a:endParaRPr lang="en-GB" sz="800" b="1" dirty="0"/>
          </a:p>
          <a:p>
            <a:pPr algn="l"/>
            <a:endParaRPr lang="en-GB" sz="800" i="1" dirty="0"/>
          </a:p>
          <a:p>
            <a:pPr algn="l"/>
            <a:endParaRPr lang="en-GB" sz="800" i="1" dirty="0"/>
          </a:p>
          <a:p>
            <a:pPr algn="l"/>
            <a:endParaRPr lang="en-GB" sz="800" i="1" dirty="0"/>
          </a:p>
          <a:p>
            <a:pPr algn="l"/>
            <a:endParaRPr lang="en-GB" sz="800" i="1" dirty="0"/>
          </a:p>
          <a:p>
            <a:pPr algn="l"/>
            <a:endParaRPr lang="en-GB" sz="800" i="1" dirty="0"/>
          </a:p>
        </p:txBody>
      </p:sp>
      <p:sp>
        <p:nvSpPr>
          <p:cNvPr id="13" name="TextBox 12">
            <a:extLst>
              <a:ext uri="{FF2B5EF4-FFF2-40B4-BE49-F238E27FC236}">
                <a16:creationId xmlns:a16="http://schemas.microsoft.com/office/drawing/2014/main" id="{3025BFCF-1972-4048-8694-5E642D620ACB}"/>
              </a:ext>
            </a:extLst>
          </p:cNvPr>
          <p:cNvSpPr txBox="1"/>
          <p:nvPr/>
        </p:nvSpPr>
        <p:spPr>
          <a:xfrm>
            <a:off x="8634214" y="2826326"/>
            <a:ext cx="2044644" cy="1129145"/>
          </a:xfrm>
          <a:prstGeom prst="rect">
            <a:avLst/>
          </a:prstGeom>
          <a:noFill/>
        </p:spPr>
        <p:txBody>
          <a:bodyPr wrap="none" lIns="0" tIns="0" rIns="0" bIns="0" rtlCol="0">
            <a:noAutofit/>
          </a:bodyPr>
          <a:lstStyle/>
          <a:p>
            <a:r>
              <a:rPr lang="en-GB" sz="800" i="1" dirty="0">
                <a:latin typeface="Arial" panose="020B0604020202020204" pitchFamily="34" charset="0"/>
                <a:cs typeface="Arial" panose="020B0604020202020204" pitchFamily="34" charset="0"/>
              </a:rPr>
              <a:t>“</a:t>
            </a:r>
            <a:r>
              <a:rPr lang="en-GB" sz="800" i="1" dirty="0">
                <a:cs typeface="Arial" panose="020B0604020202020204" pitchFamily="34" charset="0"/>
              </a:rPr>
              <a:t>With the tough job of turnaround behind us, </a:t>
            </a:r>
          </a:p>
          <a:p>
            <a:r>
              <a:rPr lang="en-GB" sz="800" i="1" dirty="0">
                <a:cs typeface="Arial" panose="020B0604020202020204" pitchFamily="34" charset="0"/>
              </a:rPr>
              <a:t>I look forward to championing the continuous</a:t>
            </a:r>
          </a:p>
          <a:p>
            <a:r>
              <a:rPr lang="en-GB" sz="800" i="1" dirty="0">
                <a:cs typeface="Arial" panose="020B0604020202020204" pitchFamily="34" charset="0"/>
              </a:rPr>
              <a:t>improvement culture throughout the </a:t>
            </a:r>
          </a:p>
          <a:p>
            <a:r>
              <a:rPr lang="en-GB" sz="800" i="1" dirty="0">
                <a:cs typeface="Arial" panose="020B0604020202020204" pitchFamily="34" charset="0"/>
              </a:rPr>
              <a:t>organisation”</a:t>
            </a:r>
          </a:p>
          <a:p>
            <a:pPr algn="l"/>
            <a:endParaRPr lang="en-GB" sz="800" i="1" dirty="0"/>
          </a:p>
          <a:p>
            <a:pPr algn="l"/>
            <a:r>
              <a:rPr lang="en-GB" sz="1000" b="1" dirty="0">
                <a:solidFill>
                  <a:schemeClr val="accent1"/>
                </a:solidFill>
              </a:rPr>
              <a:t>John Pilkington</a:t>
            </a:r>
          </a:p>
          <a:p>
            <a:pPr algn="l"/>
            <a:r>
              <a:rPr lang="en-GB" sz="1000" i="1" dirty="0"/>
              <a:t>Finance Director</a:t>
            </a:r>
          </a:p>
          <a:p>
            <a:pPr algn="l"/>
            <a:endParaRPr lang="en-GB" sz="800" b="1" i="1" dirty="0"/>
          </a:p>
          <a:p>
            <a:pPr algn="l"/>
            <a:r>
              <a:rPr lang="en-GB" sz="800" b="1" dirty="0"/>
              <a:t>Previous Experience</a:t>
            </a:r>
          </a:p>
          <a:p>
            <a:r>
              <a:rPr lang="en-GB" sz="800" dirty="0"/>
              <a:t>ACA, trained at KPMG</a:t>
            </a:r>
          </a:p>
          <a:p>
            <a:endParaRPr lang="en-GB" sz="200" dirty="0"/>
          </a:p>
          <a:p>
            <a:r>
              <a:rPr lang="en-GB" sz="800" dirty="0"/>
              <a:t>14 years at technology company Promethean</a:t>
            </a:r>
          </a:p>
          <a:p>
            <a:r>
              <a:rPr lang="en-GB" sz="800" dirty="0"/>
              <a:t>leading teams through complex and challenging</a:t>
            </a:r>
          </a:p>
          <a:p>
            <a:r>
              <a:rPr lang="en-GB" sz="800" dirty="0"/>
              <a:t>reporting environments giving clarity to the key</a:t>
            </a:r>
          </a:p>
          <a:p>
            <a:r>
              <a:rPr lang="en-GB" sz="800" dirty="0"/>
              <a:t>drivers of a manufacturing business.</a:t>
            </a:r>
          </a:p>
          <a:p>
            <a:endParaRPr lang="en-GB" sz="200" dirty="0"/>
          </a:p>
          <a:p>
            <a:r>
              <a:rPr lang="en-GB" sz="800" dirty="0"/>
              <a:t>Supports operational leaders and teams to make</a:t>
            </a:r>
          </a:p>
          <a:p>
            <a:r>
              <a:rPr lang="en-GB" sz="800" dirty="0"/>
              <a:t>good commercial decisions as transformational</a:t>
            </a:r>
          </a:p>
          <a:p>
            <a:r>
              <a:rPr lang="en-GB" sz="800" dirty="0"/>
              <a:t>change happens at a rapid pace.</a:t>
            </a:r>
          </a:p>
          <a:p>
            <a:endParaRPr lang="en-GB" sz="200" dirty="0"/>
          </a:p>
          <a:p>
            <a:r>
              <a:rPr lang="en-GB" sz="800" dirty="0"/>
              <a:t>An excellent understanding of the business</a:t>
            </a:r>
          </a:p>
          <a:p>
            <a:r>
              <a:rPr lang="en-GB" sz="800" dirty="0"/>
              <a:t>and great fit with the team.</a:t>
            </a:r>
            <a:endParaRPr lang="en-GB" sz="800" b="1" dirty="0"/>
          </a:p>
          <a:p>
            <a:pPr>
              <a:buClr>
                <a:schemeClr val="accent1"/>
              </a:buClr>
              <a:tabLst>
                <a:tab pos="0" algn="l"/>
              </a:tabLst>
            </a:pPr>
            <a:endParaRPr lang="en-GB" sz="800" b="1" dirty="0"/>
          </a:p>
          <a:p>
            <a:pPr algn="l"/>
            <a:endParaRPr lang="en-GB" sz="800" b="1" dirty="0"/>
          </a:p>
          <a:p>
            <a:pPr algn="l"/>
            <a:endParaRPr lang="en-GB" sz="800" b="1" dirty="0"/>
          </a:p>
          <a:p>
            <a:pPr algn="l"/>
            <a:endParaRPr lang="en-GB" sz="800" i="1" dirty="0"/>
          </a:p>
          <a:p>
            <a:pPr algn="l"/>
            <a:endParaRPr lang="en-GB" sz="800" i="1" dirty="0"/>
          </a:p>
          <a:p>
            <a:pPr algn="l"/>
            <a:endParaRPr lang="en-GB" sz="800" i="1" dirty="0"/>
          </a:p>
          <a:p>
            <a:pPr algn="l"/>
            <a:endParaRPr lang="en-GB" sz="800" i="1" dirty="0"/>
          </a:p>
          <a:p>
            <a:pPr algn="l"/>
            <a:endParaRPr lang="en-GB" sz="800" i="1" dirty="0"/>
          </a:p>
        </p:txBody>
      </p:sp>
      <p:pic>
        <p:nvPicPr>
          <p:cNvPr id="4" name="Picture 3">
            <a:extLst>
              <a:ext uri="{FF2B5EF4-FFF2-40B4-BE49-F238E27FC236}">
                <a16:creationId xmlns:a16="http://schemas.microsoft.com/office/drawing/2014/main" id="{91F4F377-8E8E-4F98-BC6D-05AAACAFF5D0}"/>
              </a:ext>
            </a:extLst>
          </p:cNvPr>
          <p:cNvPicPr>
            <a:picLocks noChangeAspect="1"/>
          </p:cNvPicPr>
          <p:nvPr/>
        </p:nvPicPr>
        <p:blipFill>
          <a:blip r:embed="rId2"/>
          <a:stretch>
            <a:fillRect/>
          </a:stretch>
        </p:blipFill>
        <p:spPr>
          <a:xfrm>
            <a:off x="790405" y="787974"/>
            <a:ext cx="9890760" cy="1790700"/>
          </a:xfrm>
          <a:prstGeom prst="rect">
            <a:avLst/>
          </a:prstGeom>
        </p:spPr>
      </p:pic>
    </p:spTree>
    <p:extLst>
      <p:ext uri="{BB962C8B-B14F-4D97-AF65-F5344CB8AC3E}">
        <p14:creationId xmlns:p14="http://schemas.microsoft.com/office/powerpoint/2010/main" val="10639138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77D0B6-C445-49D9-9D4E-7FE199F85533}"/>
              </a:ext>
            </a:extLst>
          </p:cNvPr>
          <p:cNvSpPr>
            <a:spLocks noGrp="1"/>
          </p:cNvSpPr>
          <p:nvPr>
            <p:ph type="sldNum" sz="quarter" idx="12"/>
          </p:nvPr>
        </p:nvSpPr>
        <p:spPr/>
        <p:txBody>
          <a:bodyPr/>
          <a:lstStyle/>
          <a:p>
            <a:fld id="{A21E7B76-01F8-4D94-9B3A-A3F35BC5DEE6}" type="slidenum">
              <a:rPr lang="en-GB" smtClean="0"/>
              <a:t>9</a:t>
            </a:fld>
            <a:endParaRPr lang="en-GB"/>
          </a:p>
        </p:txBody>
      </p:sp>
      <p:grpSp>
        <p:nvGrpSpPr>
          <p:cNvPr id="3" name="Group 2">
            <a:extLst>
              <a:ext uri="{FF2B5EF4-FFF2-40B4-BE49-F238E27FC236}">
                <a16:creationId xmlns:a16="http://schemas.microsoft.com/office/drawing/2014/main" id="{265A41C2-61AE-4D06-81C4-BFA24A1F955B}"/>
              </a:ext>
            </a:extLst>
          </p:cNvPr>
          <p:cNvGrpSpPr/>
          <p:nvPr/>
        </p:nvGrpSpPr>
        <p:grpSpPr>
          <a:xfrm>
            <a:off x="-72737" y="-45028"/>
            <a:ext cx="12337473" cy="6948055"/>
            <a:chOff x="-62343" y="-180601"/>
            <a:chExt cx="12337473" cy="6948055"/>
          </a:xfrm>
        </p:grpSpPr>
        <p:sp>
          <p:nvSpPr>
            <p:cNvPr id="7" name="Rectangle 6">
              <a:extLst>
                <a:ext uri="{FF2B5EF4-FFF2-40B4-BE49-F238E27FC236}">
                  <a16:creationId xmlns:a16="http://schemas.microsoft.com/office/drawing/2014/main" id="{23B33851-43E4-4CAF-8352-54E6DE5E478C}"/>
                </a:ext>
              </a:extLst>
            </p:cNvPr>
            <p:cNvSpPr/>
            <p:nvPr/>
          </p:nvSpPr>
          <p:spPr>
            <a:xfrm>
              <a:off x="-62343" y="-180601"/>
              <a:ext cx="12337473" cy="69480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DCBC8FD7-3AAC-40D8-9810-82165DA5967F}"/>
                </a:ext>
              </a:extLst>
            </p:cNvPr>
            <p:cNvSpPr txBox="1">
              <a:spLocks/>
            </p:cNvSpPr>
            <p:nvPr/>
          </p:nvSpPr>
          <p:spPr>
            <a:xfrm>
              <a:off x="569048" y="231217"/>
              <a:ext cx="6760414"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COMMITTED TO </a:t>
              </a:r>
              <a:r>
                <a:rPr lang="en-GB" dirty="0">
                  <a:solidFill>
                    <a:schemeClr val="accent1"/>
                  </a:solidFill>
                  <a:latin typeface="Arial" panose="020B0604020202020204" pitchFamily="34" charset="0"/>
                  <a:cs typeface="Arial" panose="020B0604020202020204" pitchFamily="34" charset="0"/>
                </a:rPr>
                <a:t>SUPERIOR</a:t>
              </a:r>
              <a:r>
                <a:rPr lang="en-GB" dirty="0">
                  <a:solidFill>
                    <a:schemeClr val="bg1"/>
                  </a:solidFill>
                  <a:latin typeface="Arial" panose="020B0604020202020204" pitchFamily="34" charset="0"/>
                  <a:cs typeface="Arial" panose="020B0604020202020204" pitchFamily="34" charset="0"/>
                </a:rPr>
                <a:t> </a:t>
              </a:r>
            </a:p>
            <a:p>
              <a:r>
                <a:rPr lang="en-GB" dirty="0">
                  <a:solidFill>
                    <a:schemeClr val="bg1"/>
                  </a:solidFill>
                  <a:latin typeface="Arial" panose="020B0604020202020204" pitchFamily="34" charset="0"/>
                  <a:cs typeface="Arial" panose="020B0604020202020204" pitchFamily="34" charset="0"/>
                </a:rPr>
                <a:t>PERFORMANCE</a:t>
              </a:r>
            </a:p>
          </p:txBody>
        </p:sp>
        <p:sp>
          <p:nvSpPr>
            <p:cNvPr id="8" name="Title 1">
              <a:extLst>
                <a:ext uri="{FF2B5EF4-FFF2-40B4-BE49-F238E27FC236}">
                  <a16:creationId xmlns:a16="http://schemas.microsoft.com/office/drawing/2014/main" id="{119418CD-027E-4FBC-ACD1-AE632C1994C5}"/>
                </a:ext>
              </a:extLst>
            </p:cNvPr>
            <p:cNvSpPr txBox="1">
              <a:spLocks/>
            </p:cNvSpPr>
            <p:nvPr/>
          </p:nvSpPr>
          <p:spPr>
            <a:xfrm>
              <a:off x="569047" y="1670804"/>
              <a:ext cx="1924771"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THE </a:t>
              </a:r>
              <a:r>
                <a:rPr lang="en-GB" dirty="0">
                  <a:solidFill>
                    <a:schemeClr val="accent1"/>
                  </a:solidFill>
                  <a:latin typeface="Arial" panose="020B0604020202020204" pitchFamily="34" charset="0"/>
                  <a:cs typeface="Arial" panose="020B0604020202020204" pitchFamily="34" charset="0"/>
                </a:rPr>
                <a:t>RIGHT</a:t>
              </a:r>
              <a:r>
                <a:rPr lang="en-GB" dirty="0">
                  <a:solidFill>
                    <a:schemeClr val="bg1"/>
                  </a:solidFill>
                  <a:latin typeface="Arial" panose="020B0604020202020204" pitchFamily="34" charset="0"/>
                  <a:cs typeface="Arial" panose="020B0604020202020204" pitchFamily="34" charset="0"/>
                </a:rPr>
                <a:t> </a:t>
              </a:r>
            </a:p>
            <a:p>
              <a:r>
                <a:rPr lang="en-GB" dirty="0">
                  <a:solidFill>
                    <a:schemeClr val="bg1"/>
                  </a:solidFill>
                  <a:latin typeface="Arial" panose="020B0604020202020204" pitchFamily="34" charset="0"/>
                  <a:cs typeface="Arial" panose="020B0604020202020204" pitchFamily="34" charset="0"/>
                </a:rPr>
                <a:t>PEOPLE</a:t>
              </a:r>
            </a:p>
          </p:txBody>
        </p:sp>
        <p:sp>
          <p:nvSpPr>
            <p:cNvPr id="9" name="Title 1">
              <a:extLst>
                <a:ext uri="{FF2B5EF4-FFF2-40B4-BE49-F238E27FC236}">
                  <a16:creationId xmlns:a16="http://schemas.microsoft.com/office/drawing/2014/main" id="{38BAAD43-386B-483F-AC68-82862E5A0AE5}"/>
                </a:ext>
              </a:extLst>
            </p:cNvPr>
            <p:cNvSpPr txBox="1">
              <a:spLocks/>
            </p:cNvSpPr>
            <p:nvPr/>
          </p:nvSpPr>
          <p:spPr>
            <a:xfrm>
              <a:off x="3672476" y="1081991"/>
              <a:ext cx="1959398"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5</a:t>
              </a:r>
            </a:p>
            <a:p>
              <a:r>
                <a:rPr lang="en-GB" sz="1400" dirty="0">
                  <a:solidFill>
                    <a:schemeClr val="bg1"/>
                  </a:solidFill>
                  <a:latin typeface="Arial" panose="020B0604020202020204" pitchFamily="34" charset="0"/>
                  <a:cs typeface="Arial" panose="020B0604020202020204" pitchFamily="34" charset="0"/>
                </a:rPr>
                <a:t>Lost time accidents</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accent1"/>
                  </a:solidFill>
                  <a:latin typeface="Arial" panose="020B0604020202020204" pitchFamily="34" charset="0"/>
                  <a:cs typeface="Arial" panose="020B0604020202020204" pitchFamily="34" charset="0"/>
                </a:rPr>
                <a:t>30%</a:t>
              </a:r>
              <a:r>
                <a:rPr lang="en-GB" sz="1000" dirty="0">
                  <a:solidFill>
                    <a:schemeClr val="bg1"/>
                  </a:solidFill>
                  <a:latin typeface="Arial" panose="020B0604020202020204" pitchFamily="34" charset="0"/>
                  <a:cs typeface="Arial" panose="020B0604020202020204" pitchFamily="34" charset="0"/>
                </a:rPr>
                <a:t> reduction on prior year</a:t>
              </a:r>
            </a:p>
            <a:p>
              <a:r>
                <a:rPr lang="en-GB" sz="1000" dirty="0">
                  <a:solidFill>
                    <a:schemeClr val="accent1"/>
                  </a:solidFill>
                  <a:latin typeface="Arial" panose="020B0604020202020204" pitchFamily="34" charset="0"/>
                  <a:cs typeface="Arial" panose="020B0604020202020204" pitchFamily="34" charset="0"/>
                </a:rPr>
                <a:t>48%</a:t>
              </a:r>
              <a:r>
                <a:rPr lang="en-GB" sz="1000" dirty="0">
                  <a:solidFill>
                    <a:schemeClr val="bg1"/>
                  </a:solidFill>
                  <a:latin typeface="Arial" panose="020B0604020202020204" pitchFamily="34" charset="0"/>
                  <a:cs typeface="Arial" panose="020B0604020202020204" pitchFamily="34" charset="0"/>
                </a:rPr>
                <a:t> reduction in All accidents</a:t>
              </a:r>
            </a:p>
            <a:p>
              <a:r>
                <a:rPr lang="en-GB" sz="1000" dirty="0">
                  <a:solidFill>
                    <a:schemeClr val="accent1"/>
                  </a:solidFill>
                  <a:latin typeface="Arial" panose="020B0604020202020204" pitchFamily="34" charset="0"/>
                  <a:cs typeface="Arial" panose="020B0604020202020204" pitchFamily="34" charset="0"/>
                </a:rPr>
                <a:t>15%</a:t>
              </a:r>
              <a:r>
                <a:rPr lang="en-GB" sz="1000" dirty="0">
                  <a:solidFill>
                    <a:schemeClr val="bg1"/>
                  </a:solidFill>
                  <a:latin typeface="Arial" panose="020B0604020202020204" pitchFamily="34" charset="0"/>
                  <a:cs typeface="Arial" panose="020B0604020202020204" pitchFamily="34" charset="0"/>
                </a:rPr>
                <a:t> reduction in near misses</a:t>
              </a:r>
            </a:p>
          </p:txBody>
        </p:sp>
        <p:sp>
          <p:nvSpPr>
            <p:cNvPr id="10" name="Title 1">
              <a:extLst>
                <a:ext uri="{FF2B5EF4-FFF2-40B4-BE49-F238E27FC236}">
                  <a16:creationId xmlns:a16="http://schemas.microsoft.com/office/drawing/2014/main" id="{0E8C7B49-074B-4949-B049-F30B0FA07782}"/>
                </a:ext>
              </a:extLst>
            </p:cNvPr>
            <p:cNvSpPr txBox="1">
              <a:spLocks/>
            </p:cNvSpPr>
            <p:nvPr/>
          </p:nvSpPr>
          <p:spPr>
            <a:xfrm>
              <a:off x="6429533" y="1081991"/>
              <a:ext cx="2071286"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75%</a:t>
              </a:r>
            </a:p>
            <a:p>
              <a:r>
                <a:rPr lang="en-GB" sz="1400" dirty="0">
                  <a:solidFill>
                    <a:schemeClr val="bg1"/>
                  </a:solidFill>
                  <a:latin typeface="Arial" panose="020B0604020202020204" pitchFamily="34" charset="0"/>
                  <a:cs typeface="Arial" panose="020B0604020202020204" pitchFamily="34" charset="0"/>
                </a:rPr>
                <a:t>Employee Engagement</a:t>
              </a:r>
            </a:p>
            <a:p>
              <a:endParaRPr lang="en-GB" sz="1400" dirty="0">
                <a:solidFill>
                  <a:schemeClr val="bg1"/>
                </a:solidFill>
                <a:latin typeface="Arial" panose="020B0604020202020204" pitchFamily="34" charset="0"/>
                <a:cs typeface="Arial" panose="020B0604020202020204" pitchFamily="34" charset="0"/>
              </a:endParaRPr>
            </a:p>
            <a:p>
              <a:pPr lvl="0" defTabSz="457200">
                <a:lnSpc>
                  <a:spcPct val="100000"/>
                </a:lnSpc>
                <a:spcBef>
                  <a:spcPts val="0"/>
                </a:spcBef>
              </a:pPr>
              <a:r>
                <a:rPr lang="en-GB" sz="1000" i="0" dirty="0">
                  <a:solidFill>
                    <a:srgbClr val="F4C12F"/>
                  </a:solidFill>
                  <a:latin typeface="Arial" panose="020B0604020202020204" pitchFamily="34" charset="0"/>
                  <a:ea typeface="+mn-ea"/>
                  <a:cs typeface="Arial" panose="020B0604020202020204" pitchFamily="34" charset="0"/>
                </a:rPr>
                <a:t>74%</a:t>
              </a:r>
              <a:r>
                <a:rPr lang="en-GB" sz="1000" i="0" dirty="0">
                  <a:solidFill>
                    <a:prstClr val="white"/>
                  </a:solidFill>
                  <a:latin typeface="Arial" panose="020B0604020202020204" pitchFamily="34" charset="0"/>
                  <a:ea typeface="+mn-ea"/>
                  <a:cs typeface="Arial" panose="020B0604020202020204" pitchFamily="34" charset="0"/>
                </a:rPr>
                <a:t> feel that management support them in their roles</a:t>
              </a:r>
            </a:p>
            <a:p>
              <a:pPr lvl="0" defTabSz="457200">
                <a:lnSpc>
                  <a:spcPct val="100000"/>
                </a:lnSpc>
                <a:spcBef>
                  <a:spcPts val="0"/>
                </a:spcBef>
              </a:pPr>
              <a:r>
                <a:rPr lang="en-GB" sz="1000" i="0" dirty="0">
                  <a:solidFill>
                    <a:srgbClr val="F4C12F"/>
                  </a:solidFill>
                  <a:latin typeface="Arial" panose="020B0604020202020204" pitchFamily="34" charset="0"/>
                  <a:ea typeface="+mn-ea"/>
                  <a:cs typeface="Arial" panose="020B0604020202020204" pitchFamily="34" charset="0"/>
                </a:rPr>
                <a:t>64%</a:t>
              </a:r>
              <a:r>
                <a:rPr lang="en-GB" sz="1000" i="0" dirty="0">
                  <a:solidFill>
                    <a:prstClr val="white"/>
                  </a:solidFill>
                  <a:latin typeface="Arial" panose="020B0604020202020204" pitchFamily="34" charset="0"/>
                  <a:ea typeface="+mn-ea"/>
                  <a:cs typeface="Arial" panose="020B0604020202020204" pitchFamily="34" charset="0"/>
                </a:rPr>
                <a:t> of employees feel there</a:t>
              </a:r>
            </a:p>
            <a:p>
              <a:pPr lvl="0" defTabSz="457200">
                <a:lnSpc>
                  <a:spcPct val="100000"/>
                </a:lnSpc>
                <a:spcBef>
                  <a:spcPts val="0"/>
                </a:spcBef>
              </a:pPr>
              <a:r>
                <a:rPr lang="en-GB" sz="1000" i="0" dirty="0">
                  <a:solidFill>
                    <a:prstClr val="white"/>
                  </a:solidFill>
                  <a:latin typeface="Arial" panose="020B0604020202020204" pitchFamily="34" charset="0"/>
                  <a:ea typeface="+mn-ea"/>
                  <a:cs typeface="Arial" panose="020B0604020202020204" pitchFamily="34" charset="0"/>
                </a:rPr>
                <a:t>are opportunities to grow </a:t>
              </a:r>
            </a:p>
            <a:p>
              <a:pPr lvl="0" defTabSz="457200">
                <a:lnSpc>
                  <a:spcPct val="100000"/>
                </a:lnSpc>
                <a:spcBef>
                  <a:spcPts val="0"/>
                </a:spcBef>
              </a:pPr>
              <a:r>
                <a:rPr lang="en-GB" sz="1000" i="0" dirty="0">
                  <a:solidFill>
                    <a:srgbClr val="F4C12F"/>
                  </a:solidFill>
                  <a:latin typeface="Arial" panose="020B0604020202020204" pitchFamily="34" charset="0"/>
                  <a:ea typeface="+mn-ea"/>
                  <a:cs typeface="Arial" panose="020B0604020202020204" pitchFamily="34" charset="0"/>
                </a:rPr>
                <a:t>86%</a:t>
              </a:r>
              <a:r>
                <a:rPr lang="en-GB" sz="1000" i="0" dirty="0">
                  <a:solidFill>
                    <a:prstClr val="white"/>
                  </a:solidFill>
                  <a:latin typeface="Arial" panose="020B0604020202020204" pitchFamily="34" charset="0"/>
                  <a:ea typeface="+mn-ea"/>
                  <a:cs typeface="Arial" panose="020B0604020202020204" pitchFamily="34" charset="0"/>
                </a:rPr>
                <a:t> feel they have everything they need  to full fil their roles</a:t>
              </a:r>
            </a:p>
            <a:p>
              <a:pPr lvl="0" defTabSz="457200">
                <a:lnSpc>
                  <a:spcPct val="100000"/>
                </a:lnSpc>
                <a:spcBef>
                  <a:spcPts val="0"/>
                </a:spcBef>
              </a:pPr>
              <a:r>
                <a:rPr lang="en-GB" sz="1000" i="0" dirty="0">
                  <a:solidFill>
                    <a:schemeClr val="accent1"/>
                  </a:solidFill>
                  <a:latin typeface="Arial" panose="020B0604020202020204" pitchFamily="34" charset="0"/>
                  <a:ea typeface="+mn-ea"/>
                  <a:cs typeface="Arial" panose="020B0604020202020204" pitchFamily="34" charset="0"/>
                </a:rPr>
                <a:t>72%</a:t>
              </a:r>
              <a:r>
                <a:rPr lang="en-GB" sz="1000" i="0" dirty="0">
                  <a:solidFill>
                    <a:prstClr val="white"/>
                  </a:solidFill>
                  <a:latin typeface="Arial" panose="020B0604020202020204" pitchFamily="34" charset="0"/>
                  <a:ea typeface="+mn-ea"/>
                  <a:cs typeface="Arial" panose="020B0604020202020204" pitchFamily="34" charset="0"/>
                </a:rPr>
                <a:t> feel there is a clear common goal</a:t>
              </a:r>
              <a:endParaRPr lang="en-GB" sz="1000" dirty="0">
                <a:solidFill>
                  <a:schemeClr val="bg1"/>
                </a:solidFill>
                <a:latin typeface="Arial" panose="020B0604020202020204" pitchFamily="34" charset="0"/>
                <a:cs typeface="Arial" panose="020B0604020202020204" pitchFamily="34" charset="0"/>
              </a:endParaRPr>
            </a:p>
            <a:p>
              <a:endParaRPr lang="en-GB" sz="140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85480C9-8E4E-4672-A1F9-31A2CC343064}"/>
                </a:ext>
              </a:extLst>
            </p:cNvPr>
            <p:cNvSpPr txBox="1">
              <a:spLocks/>
            </p:cNvSpPr>
            <p:nvPr/>
          </p:nvSpPr>
          <p:spPr>
            <a:xfrm>
              <a:off x="9089619" y="1081991"/>
              <a:ext cx="2430436"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64%</a:t>
              </a:r>
            </a:p>
            <a:p>
              <a:r>
                <a:rPr lang="en-GB" sz="1400" dirty="0">
                  <a:solidFill>
                    <a:schemeClr val="bg1"/>
                  </a:solidFill>
                  <a:latin typeface="Arial" panose="020B0604020202020204" pitchFamily="34" charset="0"/>
                  <a:cs typeface="Arial" panose="020B0604020202020204" pitchFamily="34" charset="0"/>
                </a:rPr>
                <a:t>Increase in Output per head</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accent1"/>
                  </a:solidFill>
                  <a:latin typeface="Arial" panose="020B0604020202020204" pitchFamily="34" charset="0"/>
                  <a:cs typeface="Arial" panose="020B0604020202020204" pitchFamily="34" charset="0"/>
                </a:rPr>
                <a:t>42%</a:t>
              </a:r>
              <a:r>
                <a:rPr lang="en-GB" sz="1000" dirty="0">
                  <a:solidFill>
                    <a:schemeClr val="bg1"/>
                  </a:solidFill>
                  <a:latin typeface="Arial" panose="020B0604020202020204" pitchFamily="34" charset="0"/>
                  <a:cs typeface="Arial" panose="020B0604020202020204" pitchFamily="34" charset="0"/>
                </a:rPr>
                <a:t> reduction in head count on a like for like basis</a:t>
              </a:r>
            </a:p>
            <a:p>
              <a:r>
                <a:rPr lang="en-GB" sz="1000" dirty="0">
                  <a:solidFill>
                    <a:schemeClr val="accent1"/>
                  </a:solidFill>
                  <a:latin typeface="Arial" panose="020B0604020202020204" pitchFamily="34" charset="0"/>
                  <a:cs typeface="Arial" panose="020B0604020202020204" pitchFamily="34" charset="0"/>
                </a:rPr>
                <a:t>£5m </a:t>
              </a:r>
              <a:r>
                <a:rPr lang="en-GB" sz="1000" dirty="0">
                  <a:solidFill>
                    <a:schemeClr val="bg1"/>
                  </a:solidFill>
                  <a:latin typeface="Arial" panose="020B0604020202020204" pitchFamily="34" charset="0"/>
                  <a:cs typeface="Arial" panose="020B0604020202020204" pitchFamily="34" charset="0"/>
                </a:rPr>
                <a:t>investment in machinery and simple automation</a:t>
              </a:r>
            </a:p>
            <a:p>
              <a:r>
                <a:rPr lang="en-GB" sz="1000" dirty="0">
                  <a:solidFill>
                    <a:schemeClr val="accent1"/>
                  </a:solidFill>
                  <a:latin typeface="Arial" panose="020B0604020202020204" pitchFamily="34" charset="0"/>
                  <a:cs typeface="Arial" panose="020B0604020202020204" pitchFamily="34" charset="0"/>
                </a:rPr>
                <a:t>£0.8m </a:t>
              </a:r>
              <a:r>
                <a:rPr lang="en-GB" sz="1000" dirty="0">
                  <a:solidFill>
                    <a:schemeClr val="bg1"/>
                  </a:solidFill>
                  <a:latin typeface="Arial" panose="020B0604020202020204" pitchFamily="34" charset="0"/>
                  <a:cs typeface="Arial" panose="020B0604020202020204" pitchFamily="34" charset="0"/>
                </a:rPr>
                <a:t>invested in training throughout the operational workforce</a:t>
              </a:r>
            </a:p>
          </p:txBody>
        </p:sp>
        <p:sp>
          <p:nvSpPr>
            <p:cNvPr id="12" name="Title 1">
              <a:extLst>
                <a:ext uri="{FF2B5EF4-FFF2-40B4-BE49-F238E27FC236}">
                  <a16:creationId xmlns:a16="http://schemas.microsoft.com/office/drawing/2014/main" id="{AE940407-4A5E-4437-8CA8-A109732F5868}"/>
                </a:ext>
              </a:extLst>
            </p:cNvPr>
            <p:cNvSpPr txBox="1">
              <a:spLocks/>
            </p:cNvSpPr>
            <p:nvPr/>
          </p:nvSpPr>
          <p:spPr>
            <a:xfrm>
              <a:off x="555191" y="3319504"/>
              <a:ext cx="2340409"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STRONG </a:t>
              </a:r>
              <a:r>
                <a:rPr lang="en-GB" dirty="0">
                  <a:solidFill>
                    <a:schemeClr val="accent1"/>
                  </a:solidFill>
                  <a:latin typeface="Arial" panose="020B0604020202020204" pitchFamily="34" charset="0"/>
                  <a:cs typeface="Arial" panose="020B0604020202020204" pitchFamily="34" charset="0"/>
                </a:rPr>
                <a:t>CUSTOMER</a:t>
              </a:r>
              <a:r>
                <a:rPr lang="en-GB" dirty="0">
                  <a:solidFill>
                    <a:schemeClr val="bg1"/>
                  </a:solidFill>
                  <a:latin typeface="Arial" panose="020B0604020202020204" pitchFamily="34" charset="0"/>
                  <a:cs typeface="Arial" panose="020B0604020202020204" pitchFamily="34" charset="0"/>
                </a:rPr>
                <a:t> RELATIONSHIP</a:t>
              </a:r>
            </a:p>
          </p:txBody>
        </p:sp>
        <p:sp>
          <p:nvSpPr>
            <p:cNvPr id="13" name="Title 1">
              <a:extLst>
                <a:ext uri="{FF2B5EF4-FFF2-40B4-BE49-F238E27FC236}">
                  <a16:creationId xmlns:a16="http://schemas.microsoft.com/office/drawing/2014/main" id="{B73E7147-BC99-42BD-95D7-FA9BB051BF9E}"/>
                </a:ext>
              </a:extLst>
            </p:cNvPr>
            <p:cNvSpPr txBox="1">
              <a:spLocks/>
            </p:cNvSpPr>
            <p:nvPr/>
          </p:nvSpPr>
          <p:spPr>
            <a:xfrm>
              <a:off x="3658620" y="3222526"/>
              <a:ext cx="1959398"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96%</a:t>
              </a:r>
            </a:p>
            <a:p>
              <a:r>
                <a:rPr lang="en-GB" sz="1400" dirty="0">
                  <a:solidFill>
                    <a:schemeClr val="bg1"/>
                  </a:solidFill>
                  <a:latin typeface="Arial" panose="020B0604020202020204" pitchFamily="34" charset="0"/>
                  <a:cs typeface="Arial" panose="020B0604020202020204" pitchFamily="34" charset="0"/>
                </a:rPr>
                <a:t>On time delivery</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Percentage of deliveries on time and in full over a calendar months</a:t>
              </a:r>
            </a:p>
          </p:txBody>
        </p:sp>
        <p:sp>
          <p:nvSpPr>
            <p:cNvPr id="14" name="Title 1">
              <a:extLst>
                <a:ext uri="{FF2B5EF4-FFF2-40B4-BE49-F238E27FC236}">
                  <a16:creationId xmlns:a16="http://schemas.microsoft.com/office/drawing/2014/main" id="{7310E0F8-EEA3-4A34-919E-D28CB3ABD698}"/>
                </a:ext>
              </a:extLst>
            </p:cNvPr>
            <p:cNvSpPr txBox="1">
              <a:spLocks/>
            </p:cNvSpPr>
            <p:nvPr/>
          </p:nvSpPr>
          <p:spPr>
            <a:xfrm>
              <a:off x="6415677" y="3222526"/>
              <a:ext cx="2071286"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12%</a:t>
              </a:r>
            </a:p>
            <a:p>
              <a:r>
                <a:rPr lang="en-GB" sz="1400" dirty="0">
                  <a:solidFill>
                    <a:schemeClr val="bg1"/>
                  </a:solidFill>
                  <a:latin typeface="Arial" panose="020B0604020202020204" pitchFamily="34" charset="0"/>
                  <a:cs typeface="Arial" panose="020B0604020202020204" pitchFamily="34" charset="0"/>
                </a:rPr>
                <a:t>Toilet Tissue Growth</a:t>
              </a:r>
            </a:p>
            <a:p>
              <a:endParaRPr lang="en-GB" sz="1400" dirty="0">
                <a:solidFill>
                  <a:schemeClr val="bg1"/>
                </a:solidFill>
                <a:latin typeface="Arial" panose="020B0604020202020204" pitchFamily="34" charset="0"/>
                <a:cs typeface="Arial" panose="020B0604020202020204" pitchFamily="34" charset="0"/>
              </a:endParaRPr>
            </a:p>
            <a:p>
              <a:pPr lvl="0" defTabSz="457200">
                <a:lnSpc>
                  <a:spcPct val="100000"/>
                </a:lnSpc>
                <a:spcBef>
                  <a:spcPts val="0"/>
                </a:spcBef>
              </a:pPr>
              <a:r>
                <a:rPr lang="en-GB" sz="1000" i="0" dirty="0">
                  <a:solidFill>
                    <a:schemeClr val="bg1"/>
                  </a:solidFill>
                  <a:latin typeface="Arial" panose="020B0604020202020204" pitchFamily="34" charset="0"/>
                  <a:ea typeface="+mn-ea"/>
                  <a:cs typeface="Arial" panose="020B0604020202020204" pitchFamily="34" charset="0"/>
                </a:rPr>
                <a:t>Represents </a:t>
              </a:r>
              <a:r>
                <a:rPr lang="en-GB" sz="1000" i="0" dirty="0">
                  <a:solidFill>
                    <a:schemeClr val="accent1"/>
                  </a:solidFill>
                  <a:latin typeface="Arial" panose="020B0604020202020204" pitchFamily="34" charset="0"/>
                  <a:ea typeface="+mn-ea"/>
                  <a:cs typeface="Arial" panose="020B0604020202020204" pitchFamily="34" charset="0"/>
                </a:rPr>
                <a:t>70%</a:t>
              </a:r>
              <a:r>
                <a:rPr lang="en-GB" sz="1000" i="0" dirty="0">
                  <a:solidFill>
                    <a:schemeClr val="bg1"/>
                  </a:solidFill>
                  <a:latin typeface="Arial" panose="020B0604020202020204" pitchFamily="34" charset="0"/>
                  <a:ea typeface="+mn-ea"/>
                  <a:cs typeface="Arial" panose="020B0604020202020204" pitchFamily="34" charset="0"/>
                </a:rPr>
                <a:t> of our total revenue</a:t>
              </a:r>
            </a:p>
            <a:p>
              <a:pPr lvl="0" defTabSz="457200">
                <a:lnSpc>
                  <a:spcPct val="100000"/>
                </a:lnSpc>
                <a:spcBef>
                  <a:spcPts val="0"/>
                </a:spcBef>
              </a:pPr>
              <a:r>
                <a:rPr lang="en-GB" sz="1000" i="0" dirty="0">
                  <a:solidFill>
                    <a:schemeClr val="bg1"/>
                  </a:solidFill>
                  <a:latin typeface="Arial" panose="020B0604020202020204" pitchFamily="34" charset="0"/>
                  <a:ea typeface="+mn-ea"/>
                  <a:cs typeface="Arial" panose="020B0604020202020204" pitchFamily="34" charset="0"/>
                </a:rPr>
                <a:t>Up from </a:t>
              </a:r>
              <a:r>
                <a:rPr lang="en-GB" sz="1000" i="0" dirty="0">
                  <a:solidFill>
                    <a:schemeClr val="accent1"/>
                  </a:solidFill>
                  <a:latin typeface="Arial" panose="020B0604020202020204" pitchFamily="34" charset="0"/>
                  <a:ea typeface="+mn-ea"/>
                  <a:cs typeface="Arial" panose="020B0604020202020204" pitchFamily="34" charset="0"/>
                </a:rPr>
                <a:t>11%</a:t>
              </a:r>
              <a:r>
                <a:rPr lang="en-GB" sz="1000" i="0" dirty="0">
                  <a:solidFill>
                    <a:schemeClr val="bg1"/>
                  </a:solidFill>
                  <a:latin typeface="Arial" panose="020B0604020202020204" pitchFamily="34" charset="0"/>
                  <a:ea typeface="+mn-ea"/>
                  <a:cs typeface="Arial" panose="020B0604020202020204" pitchFamily="34" charset="0"/>
                </a:rPr>
                <a:t> growth FY18</a:t>
              </a:r>
              <a:endParaRPr lang="en-GB" sz="1000" dirty="0">
                <a:solidFill>
                  <a:schemeClr val="bg1"/>
                </a:solidFill>
                <a:latin typeface="Arial" panose="020B0604020202020204" pitchFamily="34" charset="0"/>
                <a:cs typeface="Arial" panose="020B0604020202020204" pitchFamily="34" charset="0"/>
              </a:endParaRPr>
            </a:p>
            <a:p>
              <a:endParaRPr lang="en-GB" sz="1400" dirty="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6FEBE199-D98E-4B00-8780-653769B197E2}"/>
                </a:ext>
              </a:extLst>
            </p:cNvPr>
            <p:cNvSpPr txBox="1">
              <a:spLocks/>
            </p:cNvSpPr>
            <p:nvPr/>
          </p:nvSpPr>
          <p:spPr>
            <a:xfrm>
              <a:off x="9048054" y="3222526"/>
              <a:ext cx="2430436"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22%</a:t>
              </a:r>
            </a:p>
            <a:p>
              <a:r>
                <a:rPr lang="en-GB" sz="1400" dirty="0">
                  <a:solidFill>
                    <a:schemeClr val="bg1"/>
                  </a:solidFill>
                  <a:latin typeface="Arial" panose="020B0604020202020204" pitchFamily="34" charset="0"/>
                  <a:cs typeface="Arial" panose="020B0604020202020204" pitchFamily="34" charset="0"/>
                </a:rPr>
                <a:t>Growth with top customers</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No one customer equates to more than </a:t>
              </a:r>
              <a:r>
                <a:rPr lang="en-GB" sz="1000" dirty="0">
                  <a:solidFill>
                    <a:schemeClr val="accent1"/>
                  </a:solidFill>
                  <a:latin typeface="Arial" panose="020B0604020202020204" pitchFamily="34" charset="0"/>
                  <a:cs typeface="Arial" panose="020B0604020202020204" pitchFamily="34" charset="0"/>
                </a:rPr>
                <a:t>20%</a:t>
              </a:r>
              <a:r>
                <a:rPr lang="en-GB" sz="1000" dirty="0">
                  <a:solidFill>
                    <a:schemeClr val="bg1"/>
                  </a:solidFill>
                  <a:latin typeface="Arial" panose="020B0604020202020204" pitchFamily="34" charset="0"/>
                  <a:cs typeface="Arial" panose="020B0604020202020204" pitchFamily="34" charset="0"/>
                </a:rPr>
                <a:t> of our total revenues</a:t>
              </a:r>
            </a:p>
          </p:txBody>
        </p:sp>
        <p:sp>
          <p:nvSpPr>
            <p:cNvPr id="16" name="Title 1">
              <a:extLst>
                <a:ext uri="{FF2B5EF4-FFF2-40B4-BE49-F238E27FC236}">
                  <a16:creationId xmlns:a16="http://schemas.microsoft.com/office/drawing/2014/main" id="{90BF1C33-34F2-492B-96A9-57BA02D07E18}"/>
                </a:ext>
              </a:extLst>
            </p:cNvPr>
            <p:cNvSpPr txBox="1">
              <a:spLocks/>
            </p:cNvSpPr>
            <p:nvPr/>
          </p:nvSpPr>
          <p:spPr>
            <a:xfrm>
              <a:off x="541335" y="4781160"/>
              <a:ext cx="2340409"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dirty="0">
                  <a:solidFill>
                    <a:schemeClr val="bg1"/>
                  </a:solidFill>
                  <a:latin typeface="Arial" panose="020B0604020202020204" pitchFamily="34" charset="0"/>
                  <a:cs typeface="Arial" panose="020B0604020202020204" pitchFamily="34" charset="0"/>
                </a:rPr>
                <a:t>GENERATE </a:t>
              </a:r>
              <a:r>
                <a:rPr lang="en-GB" dirty="0">
                  <a:solidFill>
                    <a:schemeClr val="accent1"/>
                  </a:solidFill>
                  <a:latin typeface="Arial" panose="020B0604020202020204" pitchFamily="34" charset="0"/>
                  <a:cs typeface="Arial" panose="020B0604020202020204" pitchFamily="34" charset="0"/>
                </a:rPr>
                <a:t>SHAREHOLDER</a:t>
              </a:r>
              <a:r>
                <a:rPr lang="en-GB" dirty="0">
                  <a:solidFill>
                    <a:schemeClr val="bg1"/>
                  </a:solidFill>
                  <a:latin typeface="Arial" panose="020B0604020202020204" pitchFamily="34" charset="0"/>
                  <a:cs typeface="Arial" panose="020B0604020202020204" pitchFamily="34" charset="0"/>
                </a:rPr>
                <a:t> RETURNS</a:t>
              </a:r>
            </a:p>
          </p:txBody>
        </p:sp>
        <p:sp>
          <p:nvSpPr>
            <p:cNvPr id="17" name="Title 1">
              <a:extLst>
                <a:ext uri="{FF2B5EF4-FFF2-40B4-BE49-F238E27FC236}">
                  <a16:creationId xmlns:a16="http://schemas.microsoft.com/office/drawing/2014/main" id="{59EF2030-33E2-46E5-8E12-C77671930F64}"/>
                </a:ext>
              </a:extLst>
            </p:cNvPr>
            <p:cNvSpPr txBox="1">
              <a:spLocks/>
            </p:cNvSpPr>
            <p:nvPr/>
          </p:nvSpPr>
          <p:spPr>
            <a:xfrm>
              <a:off x="3644764" y="4746526"/>
              <a:ext cx="1959398"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Down £6.7m</a:t>
              </a:r>
            </a:p>
            <a:p>
              <a:r>
                <a:rPr lang="en-GB" sz="1400" dirty="0">
                  <a:solidFill>
                    <a:schemeClr val="bg1"/>
                  </a:solidFill>
                  <a:latin typeface="Arial" panose="020B0604020202020204" pitchFamily="34" charset="0"/>
                  <a:cs typeface="Arial" panose="020B0604020202020204" pitchFamily="34" charset="0"/>
                </a:rPr>
                <a:t>Net Debt</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Down £6.7m to </a:t>
              </a:r>
              <a:r>
                <a:rPr lang="en-GB" sz="1000" dirty="0">
                  <a:solidFill>
                    <a:schemeClr val="accent1"/>
                  </a:solidFill>
                  <a:latin typeface="Arial" panose="020B0604020202020204" pitchFamily="34" charset="0"/>
                  <a:cs typeface="Arial" panose="020B0604020202020204" pitchFamily="34" charset="0"/>
                </a:rPr>
                <a:t>£27.1m </a:t>
              </a:r>
            </a:p>
          </p:txBody>
        </p:sp>
        <p:sp>
          <p:nvSpPr>
            <p:cNvPr id="18" name="Title 1">
              <a:extLst>
                <a:ext uri="{FF2B5EF4-FFF2-40B4-BE49-F238E27FC236}">
                  <a16:creationId xmlns:a16="http://schemas.microsoft.com/office/drawing/2014/main" id="{170AD466-3202-4381-ABC8-DBB3AD2C98BC}"/>
                </a:ext>
              </a:extLst>
            </p:cNvPr>
            <p:cNvSpPr txBox="1">
              <a:spLocks/>
            </p:cNvSpPr>
            <p:nvPr/>
          </p:nvSpPr>
          <p:spPr>
            <a:xfrm>
              <a:off x="6374112" y="4746526"/>
              <a:ext cx="2071286"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£1.0m</a:t>
              </a:r>
            </a:p>
            <a:p>
              <a:r>
                <a:rPr lang="en-GB" sz="1400" dirty="0">
                  <a:solidFill>
                    <a:schemeClr val="bg1"/>
                  </a:solidFill>
                  <a:latin typeface="Arial" panose="020B0604020202020204" pitchFamily="34" charset="0"/>
                  <a:cs typeface="Arial" panose="020B0604020202020204" pitchFamily="34" charset="0"/>
                </a:rPr>
                <a:t>Adjusted EBITDA</a:t>
              </a:r>
            </a:p>
            <a:p>
              <a:endParaRPr lang="en-GB" sz="1400" dirty="0">
                <a:solidFill>
                  <a:schemeClr val="bg1"/>
                </a:solidFill>
                <a:latin typeface="Arial" panose="020B0604020202020204" pitchFamily="34" charset="0"/>
                <a:cs typeface="Arial" panose="020B0604020202020204" pitchFamily="34" charset="0"/>
              </a:endParaRPr>
            </a:p>
            <a:p>
              <a:pPr lvl="0" defTabSz="457200">
                <a:lnSpc>
                  <a:spcPct val="100000"/>
                </a:lnSpc>
                <a:spcBef>
                  <a:spcPts val="0"/>
                </a:spcBef>
              </a:pPr>
              <a:r>
                <a:rPr lang="en-GB" sz="1000" i="0" dirty="0">
                  <a:solidFill>
                    <a:schemeClr val="bg1"/>
                  </a:solidFill>
                  <a:latin typeface="Arial" panose="020B0604020202020204" pitchFamily="34" charset="0"/>
                  <a:ea typeface="+mn-ea"/>
                  <a:cs typeface="Arial" panose="020B0604020202020204" pitchFamily="34" charset="0"/>
                </a:rPr>
                <a:t>An improvement of </a:t>
              </a:r>
              <a:r>
                <a:rPr lang="en-GB" sz="1000" i="0" dirty="0">
                  <a:solidFill>
                    <a:schemeClr val="accent1"/>
                  </a:solidFill>
                  <a:latin typeface="Arial" panose="020B0604020202020204" pitchFamily="34" charset="0"/>
                  <a:ea typeface="+mn-ea"/>
                  <a:cs typeface="Arial" panose="020B0604020202020204" pitchFamily="34" charset="0"/>
                </a:rPr>
                <a:t>£6.8m </a:t>
              </a:r>
              <a:r>
                <a:rPr lang="en-GB" sz="1000" i="0" dirty="0">
                  <a:solidFill>
                    <a:schemeClr val="bg1"/>
                  </a:solidFill>
                  <a:latin typeface="Arial" panose="020B0604020202020204" pitchFamily="34" charset="0"/>
                  <a:ea typeface="+mn-ea"/>
                  <a:cs typeface="Arial" panose="020B0604020202020204" pitchFamily="34" charset="0"/>
                </a:rPr>
                <a:t>on FY18</a:t>
              </a:r>
              <a:endParaRPr lang="en-GB" sz="1000" dirty="0">
                <a:solidFill>
                  <a:schemeClr val="bg1"/>
                </a:solidFill>
                <a:latin typeface="Arial" panose="020B0604020202020204" pitchFamily="34" charset="0"/>
                <a:cs typeface="Arial" panose="020B0604020202020204" pitchFamily="34" charset="0"/>
              </a:endParaRPr>
            </a:p>
            <a:p>
              <a:endParaRPr lang="en-GB" sz="1400" dirty="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748B67B3-AC51-4E2E-9FE7-B5233514AAB8}"/>
                </a:ext>
              </a:extLst>
            </p:cNvPr>
            <p:cNvSpPr txBox="1">
              <a:spLocks/>
            </p:cNvSpPr>
            <p:nvPr/>
          </p:nvSpPr>
          <p:spPr>
            <a:xfrm>
              <a:off x="9034198" y="4746526"/>
              <a:ext cx="2430436" cy="288000"/>
            </a:xfrm>
            <a:prstGeom prst="rect">
              <a:avLst/>
            </a:prstGeom>
          </p:spPr>
          <p:txBody>
            <a:bodyPr/>
            <a:lstStyle>
              <a:lvl1pPr algn="l" defTabSz="914400" rtl="0" eaLnBrk="1" latinLnBrk="0" hangingPunct="1">
                <a:lnSpc>
                  <a:spcPct val="90000"/>
                </a:lnSpc>
                <a:spcBef>
                  <a:spcPct val="0"/>
                </a:spcBef>
                <a:buNone/>
                <a:defRPr sz="2200" i="1" kern="1200">
                  <a:solidFill>
                    <a:schemeClr val="tx2"/>
                  </a:solidFill>
                  <a:latin typeface="+mj-lt"/>
                  <a:ea typeface="+mj-ea"/>
                  <a:cs typeface="+mj-cs"/>
                </a:defRPr>
              </a:lvl1pPr>
            </a:lstStyle>
            <a:p>
              <a:r>
                <a:rPr lang="en-GB" b="1" i="0" dirty="0">
                  <a:solidFill>
                    <a:schemeClr val="accent1"/>
                  </a:solidFill>
                  <a:latin typeface="Arial" panose="020B0604020202020204" pitchFamily="34" charset="0"/>
                  <a:cs typeface="Arial" panose="020B0604020202020204" pitchFamily="34" charset="0"/>
                </a:rPr>
                <a:t>up 4%</a:t>
              </a:r>
            </a:p>
            <a:p>
              <a:r>
                <a:rPr lang="en-GB" sz="1400" dirty="0">
                  <a:solidFill>
                    <a:schemeClr val="bg1"/>
                  </a:solidFill>
                  <a:latin typeface="Arial" panose="020B0604020202020204" pitchFamily="34" charset="0"/>
                  <a:cs typeface="Arial" panose="020B0604020202020204" pitchFamily="34" charset="0"/>
                </a:rPr>
                <a:t>Adjusted Gross Margin</a:t>
              </a:r>
            </a:p>
            <a:p>
              <a:endParaRPr lang="en-GB" sz="1400"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Up to </a:t>
              </a:r>
              <a:r>
                <a:rPr lang="en-GB" sz="1000" dirty="0">
                  <a:solidFill>
                    <a:schemeClr val="accent1"/>
                  </a:solidFill>
                  <a:latin typeface="Arial" panose="020B0604020202020204" pitchFamily="34" charset="0"/>
                  <a:cs typeface="Arial" panose="020B0604020202020204" pitchFamily="34" charset="0"/>
                </a:rPr>
                <a:t>18.2%</a:t>
              </a:r>
              <a:r>
                <a:rPr lang="en-GB" sz="1000" dirty="0">
                  <a:solidFill>
                    <a:schemeClr val="bg1"/>
                  </a:solidFill>
                  <a:latin typeface="Arial" panose="020B0604020202020204" pitchFamily="34" charset="0"/>
                  <a:cs typeface="Arial" panose="020B0604020202020204" pitchFamily="34" charset="0"/>
                </a:rPr>
                <a:t> from 17.5%</a:t>
              </a:r>
            </a:p>
          </p:txBody>
        </p:sp>
      </p:grpSp>
    </p:spTree>
    <p:extLst>
      <p:ext uri="{BB962C8B-B14F-4D97-AF65-F5344CB8AC3E}">
        <p14:creationId xmlns:p14="http://schemas.microsoft.com/office/powerpoint/2010/main" val="838317969"/>
      </p:ext>
    </p:extLst>
  </p:cSld>
  <p:clrMapOvr>
    <a:masterClrMapping/>
  </p:clrMapOvr>
  <p:transition>
    <p:fade/>
  </p:transition>
</p:sld>
</file>

<file path=ppt/theme/theme1.xml><?xml version="1.0" encoding="utf-8"?>
<a:theme xmlns:a="http://schemas.openxmlformats.org/drawingml/2006/main" name="Accrol Group PPT Theme">
  <a:themeElements>
    <a:clrScheme name="Accrol Group colour theme">
      <a:dk1>
        <a:sysClr val="windowText" lastClr="000000"/>
      </a:dk1>
      <a:lt1>
        <a:sysClr val="window" lastClr="FFFFFF"/>
      </a:lt1>
      <a:dk2>
        <a:srgbClr val="4C4C4C"/>
      </a:dk2>
      <a:lt2>
        <a:srgbClr val="E5E5E5"/>
      </a:lt2>
      <a:accent1>
        <a:srgbClr val="F4C12F"/>
      </a:accent1>
      <a:accent2>
        <a:srgbClr val="666666"/>
      </a:accent2>
      <a:accent3>
        <a:srgbClr val="7F7F7F"/>
      </a:accent3>
      <a:accent4>
        <a:srgbClr val="999999"/>
      </a:accent4>
      <a:accent5>
        <a:srgbClr val="69BB2B"/>
      </a:accent5>
      <a:accent6>
        <a:srgbClr val="ED254E"/>
      </a:accent6>
      <a:hlink>
        <a:srgbClr val="0563C1"/>
      </a:hlink>
      <a:folHlink>
        <a:srgbClr val="954F72"/>
      </a:folHlink>
    </a:clrScheme>
    <a:fontScheme name="Accrol font theme">
      <a:majorFont>
        <a:latin typeface="Franklin Gothic Demi"/>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200" dirty="0" smtClean="0">
            <a:solidFill>
              <a:schemeClr val="tx2"/>
            </a:solidFill>
          </a:defRPr>
        </a:defPPr>
      </a:lstStyle>
    </a:txDef>
  </a:objectDefaults>
  <a:extraClrSchemeLst/>
  <a:extLst>
    <a:ext uri="{05A4C25C-085E-4340-85A3-A5531E510DB2}">
      <thm15:themeFamily xmlns:thm15="http://schemas.microsoft.com/office/thememl/2012/main" name="Accrol PowerPoint template.potx" id="{C8EC2652-6CCE-4C17-BF65-AAD42ECED02D}" vid="{1E0E8818-B9BE-4E17-8356-24DDB90BD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2A75ABD1E084B9EA27DB064F7FB63" ma:contentTypeVersion="10" ma:contentTypeDescription="Create a new document." ma:contentTypeScope="" ma:versionID="02cd16c22ea077c9994801fc0e5fe6aa">
  <xsd:schema xmlns:xsd="http://www.w3.org/2001/XMLSchema" xmlns:xs="http://www.w3.org/2001/XMLSchema" xmlns:p="http://schemas.microsoft.com/office/2006/metadata/properties" xmlns:ns2="eeb00c53-fb2f-485d-9736-e2c0c60ca424" xmlns:ns3="e43ed7c2-3797-47dd-87ba-697529782e51" targetNamespace="http://schemas.microsoft.com/office/2006/metadata/properties" ma:root="true" ma:fieldsID="08a65867c7ffb5fad5f452f89bc242aa" ns2:_="" ns3:_="">
    <xsd:import namespace="eeb00c53-fb2f-485d-9736-e2c0c60ca424"/>
    <xsd:import namespace="e43ed7c2-3797-47dd-87ba-697529782e5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b00c53-fb2f-485d-9736-e2c0c60ca4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3ed7c2-3797-47dd-87ba-697529782e5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5A4F86-3437-4730-B88C-E36924E02F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b00c53-fb2f-485d-9736-e2c0c60ca424"/>
    <ds:schemaRef ds:uri="e43ed7c2-3797-47dd-87ba-697529782e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D92ED2-FFA7-46FF-862F-B778A0124522}">
  <ds:schemaRefs>
    <ds:schemaRef ds:uri="http://schemas.microsoft.com/sharepoint/v3/contenttype/forms"/>
  </ds:schemaRefs>
</ds:datastoreItem>
</file>

<file path=customXml/itemProps3.xml><?xml version="1.0" encoding="utf-8"?>
<ds:datastoreItem xmlns:ds="http://schemas.openxmlformats.org/officeDocument/2006/customXml" ds:itemID="{E23B77AC-AD78-4FAB-A7F5-84EE548D25F7}">
  <ds:schemaRefs>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microsoft.com/office/2006/documentManagement/types"/>
    <ds:schemaRef ds:uri="eeb00c53-fb2f-485d-9736-e2c0c60ca424"/>
    <ds:schemaRef ds:uri="http://schemas.openxmlformats.org/package/2006/metadata/core-properties"/>
    <ds:schemaRef ds:uri="e43ed7c2-3797-47dd-87ba-697529782e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Accrol PowerPoint template</Template>
  <TotalTime>28905</TotalTime>
  <Words>1714</Words>
  <Application>Microsoft Office PowerPoint</Application>
  <PresentationFormat>Widescreen</PresentationFormat>
  <Paragraphs>460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Franklin Gothic Book</vt:lpstr>
      <vt:lpstr>Franklin Gothic Demi</vt:lpstr>
      <vt:lpstr>Georgia</vt:lpstr>
      <vt:lpstr>Accrol Group PPT Theme</vt:lpstr>
      <vt:lpstr>PowerPoint Presentation</vt:lpstr>
      <vt:lpstr>PowerPoint Presentation</vt:lpstr>
      <vt:lpstr>PowerPoint Presentation</vt:lpstr>
      <vt:lpstr>PowerPoint Presentation</vt:lpstr>
      <vt:lpstr>PowerPoint Presentation</vt:lpstr>
      <vt:lpstr>PowerPoint Presentation</vt:lpstr>
      <vt:lpstr>Cash and debt</vt:lpstr>
      <vt:lpstr>People Make the Difference</vt:lpstr>
      <vt:lpstr>PowerPoint Presentation</vt:lpstr>
      <vt:lpstr>PowerPoint Presentation</vt:lpstr>
      <vt:lpstr>Our progress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Accrol Group Holdings Plc</dc:title>
  <dc:creator>Operandi Limited</dc:creator>
  <cp:lastModifiedBy>Gareth Jenkins</cp:lastModifiedBy>
  <cp:revision>313</cp:revision>
  <cp:lastPrinted>2018-12-31T12:20:55Z</cp:lastPrinted>
  <dcterms:created xsi:type="dcterms:W3CDTF">2018-09-21T15:56:01Z</dcterms:created>
  <dcterms:modified xsi:type="dcterms:W3CDTF">2019-09-06T14:45:30Z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0x010100EDD2A75ABD1E084B9EA27DB064F7FB63</vt:lpwstr>
  </property>
</Properties>
</file>